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sldIdLst>
    <p:sldId id="277" r:id="rId2"/>
    <p:sldId id="258" r:id="rId3"/>
    <p:sldId id="278" r:id="rId4"/>
    <p:sldId id="281" r:id="rId5"/>
    <p:sldId id="263" r:id="rId6"/>
    <p:sldId id="299" r:id="rId7"/>
    <p:sldId id="298" r:id="rId8"/>
    <p:sldId id="282" r:id="rId9"/>
    <p:sldId id="283" r:id="rId10"/>
    <p:sldId id="284" r:id="rId11"/>
    <p:sldId id="285" r:id="rId12"/>
    <p:sldId id="270" r:id="rId13"/>
    <p:sldId id="286" r:id="rId14"/>
    <p:sldId id="287" r:id="rId15"/>
    <p:sldId id="288" r:id="rId16"/>
    <p:sldId id="264" r:id="rId17"/>
    <p:sldId id="289" r:id="rId18"/>
    <p:sldId id="290" r:id="rId19"/>
    <p:sldId id="300" r:id="rId20"/>
    <p:sldId id="301" r:id="rId21"/>
    <p:sldId id="302" r:id="rId22"/>
    <p:sldId id="303" r:id="rId23"/>
    <p:sldId id="304" r:id="rId24"/>
    <p:sldId id="305" r:id="rId25"/>
    <p:sldId id="306" r:id="rId26"/>
    <p:sldId id="307" r:id="rId27"/>
    <p:sldId id="295" r:id="rId28"/>
    <p:sldId id="296"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B6BBEF7-9717-4733-A929-535518E6EBF6}">
          <p14:sldIdLst>
            <p14:sldId id="277"/>
            <p14:sldId id="258"/>
          </p14:sldIdLst>
        </p14:section>
        <p14:section name="Author Your Presentation" id="{16378913-E5ED-4281-BAF5-F1F938CB0BED}">
          <p14:sldIdLst>
            <p14:sldId id="278"/>
            <p14:sldId id="281"/>
          </p14:sldIdLst>
        </p14:section>
        <p14:section name="Enrich Your Presentation" id="{E2D565D1-BA5E-44E6-A40E-50A644912248}">
          <p14:sldIdLst>
            <p14:sldId id="263"/>
            <p14:sldId id="299"/>
            <p14:sldId id="298"/>
            <p14:sldId id="282"/>
            <p14:sldId id="283"/>
            <p14:sldId id="284"/>
            <p14:sldId id="285"/>
            <p14:sldId id="270"/>
            <p14:sldId id="286"/>
            <p14:sldId id="287"/>
            <p14:sldId id="288"/>
            <p14:sldId id="264"/>
            <p14:sldId id="289"/>
            <p14:sldId id="290"/>
            <p14:sldId id="300"/>
            <p14:sldId id="301"/>
            <p14:sldId id="302"/>
            <p14:sldId id="303"/>
            <p14:sldId id="304"/>
            <p14:sldId id="305"/>
            <p14:sldId id="306"/>
            <p14:sldId id="307"/>
            <p14:sldId id="295"/>
            <p14:sldId id="296"/>
          </p14:sldIdLst>
        </p14:section>
        <p14:section name="Share Your Presentation" id="{71D59651-8EFA-4415-9623-98B4C4A8699C}">
          <p14:sldIdLst/>
        </p14:section>
        <p14:section name="What's Your Message?" id="{3DAC647D-1BDE-4B25-A7F1-4DBC272CFF2F}">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74" autoAdjust="0"/>
    <p:restoredTop sz="80464" autoAdjust="0"/>
  </p:normalViewPr>
  <p:slideViewPr>
    <p:cSldViewPr>
      <p:cViewPr>
        <p:scale>
          <a:sx n="75" d="100"/>
          <a:sy n="75" d="100"/>
        </p:scale>
        <p:origin x="-2488" y="-320"/>
      </p:cViewPr>
      <p:guideLst>
        <p:guide orient="horz" pos="2160"/>
        <p:guide pos="2880"/>
      </p:guideLst>
    </p:cSldViewPr>
  </p:slideViewPr>
  <p:outlineViewPr>
    <p:cViewPr>
      <p:scale>
        <a:sx n="33" d="100"/>
        <a:sy n="33" d="100"/>
      </p:scale>
      <p:origin x="0" y="198"/>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F830A1-3891-4B82-A120-081866556DA0}" type="datetimeFigureOut">
              <a:rPr lang="en-US" smtClean="0"/>
              <a:pPr/>
              <a:t>7/9/17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CC9574-A819-4FE4-99A7-1E27AD09ADC2}" type="slidenum">
              <a:rPr lang="en-US" smtClean="0"/>
              <a:pPr/>
              <a:t>‹#›</a:t>
            </a:fld>
            <a:endParaRPr lang="en-US" dirty="0"/>
          </a:p>
        </p:txBody>
      </p:sp>
    </p:spTree>
    <p:extLst>
      <p:ext uri="{BB962C8B-B14F-4D97-AF65-F5344CB8AC3E}">
        <p14:creationId xmlns:p14="http://schemas.microsoft.com/office/powerpoint/2010/main" val="3264173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 demonstrates the new capabilities of PowerPoint and it is best viewed in Slide Show. These slides are designed to give you great ideas for the presentations you’ll create in PowerPoint 2011!</a:t>
            </a:r>
          </a:p>
          <a:p>
            <a:endParaRPr lang="en-US" dirty="0" smtClean="0"/>
          </a:p>
          <a:p>
            <a:r>
              <a:rPr lang="en-US" sz="1200" kern="1200" dirty="0" smtClean="0">
                <a:solidFill>
                  <a:schemeClr val="tx1"/>
                </a:solidFill>
                <a:effectLst/>
                <a:latin typeface="+mn-lt"/>
                <a:ea typeface="+mn-ea"/>
                <a:cs typeface="+mn-cs"/>
              </a:rPr>
              <a:t>For more sample templates, click the File menu, and then click New From Template.  Under Templates, click Presentations.</a:t>
            </a:r>
            <a:endParaRPr lang="en-US" dirty="0" smtClean="0"/>
          </a:p>
        </p:txBody>
      </p:sp>
      <p:sp>
        <p:nvSpPr>
          <p:cNvPr id="4" name="Slide Number Placeholder 3"/>
          <p:cNvSpPr>
            <a:spLocks noGrp="1"/>
          </p:cNvSpPr>
          <p:nvPr>
            <p:ph type="sldNum" sz="quarter" idx="10"/>
          </p:nvPr>
        </p:nvSpPr>
        <p:spPr/>
        <p:txBody>
          <a:bodyPr/>
          <a:lstStyle/>
          <a:p>
            <a:fld id="{58CC9574-A819-4FE4-99A7-1E27AD09ADC2}"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C9574-A819-4FE4-99A7-1E27AD09ADC2}"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5</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6</a:t>
            </a:fld>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7</a:t>
            </a:fld>
            <a:endParaRPr 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8</a:t>
            </a:fld>
            <a:endParaRPr 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9</a:t>
            </a:fld>
            <a:endParaRPr 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10</a:t>
            </a:fld>
            <a:endParaRPr 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11</a:t>
            </a:fld>
            <a:endParaRPr 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12</a:t>
            </a:fld>
            <a:endParaRPr 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13</a:t>
            </a:fld>
            <a:endParaRPr 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14</a:t>
            </a:fld>
            <a:endParaRPr lang="en-U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15</a:t>
            </a:fld>
            <a:endParaRPr lang="en-U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16</a:t>
            </a:fld>
            <a:endParaRPr 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17</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 Id="rId3" Type="http://schemas.openxmlformats.org/officeDocument/2006/relationships/image" Target="../media/image12.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20548" y="20547"/>
            <a:ext cx="3498527" cy="2825393"/>
          </a:xfrm>
          <a:prstGeom prst="rect">
            <a:avLst/>
          </a:prstGeom>
        </p:spPr>
      </p:pic>
      <p:pic>
        <p:nvPicPr>
          <p:cNvPr id="8" name="Picture 7"/>
          <p:cNvPicPr>
            <a:picLocks noChangeAspect="1"/>
          </p:cNvPicPr>
          <p:nvPr userDrawn="1"/>
        </p:nvPicPr>
        <p:blipFill>
          <a:blip r:embed="rId3" cstate="print"/>
          <a:stretch>
            <a:fillRect/>
          </a:stretch>
        </p:blipFill>
        <p:spPr>
          <a:xfrm>
            <a:off x="3503486" y="20548"/>
            <a:ext cx="5624418" cy="2825496"/>
          </a:xfrm>
          <a:prstGeom prst="rect">
            <a:avLst/>
          </a:prstGeom>
        </p:spPr>
      </p:pic>
      <p:pic>
        <p:nvPicPr>
          <p:cNvPr id="9" name="Picture 8"/>
          <p:cNvPicPr>
            <a:picLocks noChangeAspect="1"/>
          </p:cNvPicPr>
          <p:nvPr userDrawn="1"/>
        </p:nvPicPr>
        <p:blipFill>
          <a:blip r:embed="rId4" cstate="print"/>
          <a:stretch>
            <a:fillRect/>
          </a:stretch>
        </p:blipFill>
        <p:spPr>
          <a:xfrm>
            <a:off x="20923" y="2818500"/>
            <a:ext cx="7668994" cy="2296266"/>
          </a:xfrm>
          <a:prstGeom prst="rect">
            <a:avLst/>
          </a:prstGeom>
        </p:spPr>
      </p:pic>
      <p:pic>
        <p:nvPicPr>
          <p:cNvPr id="10" name="Picture 9"/>
          <p:cNvPicPr>
            <a:picLocks noChangeAspect="1"/>
          </p:cNvPicPr>
          <p:nvPr userDrawn="1"/>
        </p:nvPicPr>
        <p:blipFill>
          <a:blip r:embed="rId5" cstate="print"/>
          <a:stretch>
            <a:fillRect/>
          </a:stretch>
        </p:blipFill>
        <p:spPr>
          <a:xfrm>
            <a:off x="7662119" y="2819400"/>
            <a:ext cx="1461333" cy="2293850"/>
          </a:xfrm>
          <a:prstGeom prst="rect">
            <a:avLst/>
          </a:prstGeom>
        </p:spPr>
      </p:pic>
      <p:pic>
        <p:nvPicPr>
          <p:cNvPr id="11" name="Picture 10"/>
          <p:cNvPicPr>
            <a:picLocks/>
          </p:cNvPicPr>
          <p:nvPr userDrawn="1"/>
        </p:nvPicPr>
        <p:blipFill>
          <a:blip r:embed="rId6" cstate="print"/>
          <a:stretch>
            <a:fillRect/>
          </a:stretch>
        </p:blipFill>
        <p:spPr>
          <a:xfrm>
            <a:off x="20548" y="5089818"/>
            <a:ext cx="9098280" cy="1737360"/>
          </a:xfrm>
          <a:prstGeom prst="rect">
            <a:avLst/>
          </a:prstGeom>
        </p:spPr>
      </p:pic>
      <p:sp>
        <p:nvSpPr>
          <p:cNvPr id="14" name="Rectangle 13"/>
          <p:cNvSpPr/>
          <p:nvPr userDrawn="1"/>
        </p:nvSpPr>
        <p:spPr>
          <a:xfrm>
            <a:off x="8755230" y="2469776"/>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47F28"/>
              </a:solidFill>
            </a:endParaRPr>
          </a:p>
        </p:txBody>
      </p:sp>
      <p:sp>
        <p:nvSpPr>
          <p:cNvPr id="4" name="Date Placeholder 3"/>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7/9/17</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15" name="Text Placeholder 15"/>
          <p:cNvSpPr>
            <a:spLocks noGrp="1"/>
          </p:cNvSpPr>
          <p:nvPr>
            <p:ph type="body" sz="quarter" idx="14" hasCustomPrompt="1"/>
          </p:nvPr>
        </p:nvSpPr>
        <p:spPr>
          <a:xfrm>
            <a:off x="3581400" y="1295400"/>
            <a:ext cx="5105400" cy="1416269"/>
          </a:xfrm>
        </p:spPr>
        <p:txBody>
          <a:bodyPr anchor="b">
            <a:normAutofit/>
          </a:bodyPr>
          <a:lstStyle>
            <a:lvl1pPr algn="r">
              <a:buNone/>
              <a:defRPr lang="en-US" sz="2200" kern="1200" dirty="0" smtClean="0">
                <a:solidFill>
                  <a:schemeClr val="tx1">
                    <a:lumMod val="75000"/>
                    <a:lumOff val="25000"/>
                  </a:schemeClr>
                </a:solidFill>
                <a:latin typeface="Calibri" pitchFamily="34" charset="0"/>
                <a:ea typeface="+mn-ea"/>
                <a:cs typeface="+mn-cs"/>
              </a:defRPr>
            </a:lvl1pPr>
          </a:lstStyle>
          <a:p>
            <a:pPr lvl="0"/>
            <a:r>
              <a:rPr lang="en-US" dirty="0" smtClean="0"/>
              <a:t>Click to edit Master subtitle style</a:t>
            </a:r>
            <a:endParaRPr lang="en-US" dirty="0"/>
          </a:p>
        </p:txBody>
      </p:sp>
      <p:sp>
        <p:nvSpPr>
          <p:cNvPr id="2" name="Title 1"/>
          <p:cNvSpPr>
            <a:spLocks noGrp="1"/>
          </p:cNvSpPr>
          <p:nvPr>
            <p:ph type="title"/>
          </p:nvPr>
        </p:nvSpPr>
        <p:spPr>
          <a:xfrm>
            <a:off x="106344" y="4114800"/>
            <a:ext cx="7315200" cy="914400"/>
          </a:xfrm>
        </p:spPr>
        <p:txBody>
          <a:bodyPr anchor="b" anchorCtr="0">
            <a:normAutofit/>
          </a:bodyPr>
          <a:lstStyle>
            <a:lvl1pPr marL="0" indent="0">
              <a:defRPr lang="en-US" sz="3600" b="1" kern="1200" baseline="0">
                <a:solidFill>
                  <a:schemeClr val="bg1"/>
                </a:solidFill>
                <a:latin typeface="Arial" pitchFamily="34" charset="0"/>
                <a:ea typeface="+mn-ea"/>
                <a:cs typeface="Arial" pitchFamily="34" charset="0"/>
              </a:defRPr>
            </a:lvl1pPr>
          </a:lstStyle>
          <a:p>
            <a:pPr marL="342900" lvl="0" indent="-342900" algn="l" defTabSz="914400" rtl="0" eaLnBrk="1" latinLnBrk="0" hangingPunct="1">
              <a:spcBef>
                <a:spcPct val="20000"/>
              </a:spcBef>
              <a:buFont typeface="Arial" pitchFamily="34" charset="0"/>
              <a:buNone/>
            </a:pPr>
            <a:r>
              <a:rPr lang="x-none" smtClean="0"/>
              <a:t>Click to edit Master title style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 calcmode="lin" valueType="num">
                                      <p:cBhvr additive="base">
                                        <p:cTn id="15"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5">
                                            <p:txEl>
                                              <p:pRg st="0" end="0"/>
                                            </p:txEl>
                                          </p:spTgt>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p">
        <p:tmplLst>
          <p:tmpl lvl="1">
            <p:tnLst>
              <p:par>
                <p:cTn xmlns:p14="http://schemas.microsoft.com/office/powerpoint/2010/main" presetID="2" presetClass="entr" presetSubtype="2"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1800" y="1992354"/>
            <a:ext cx="5867400" cy="1970046"/>
          </a:xfrm>
        </p:spPr>
        <p:txBody>
          <a:bodyPr anchor="ctr">
            <a:normAutofit/>
          </a:bodyPr>
          <a:lstStyle>
            <a:lvl1pPr algn="l">
              <a:defRPr sz="3000" b="1" cap="all"/>
            </a:lvl1pPr>
          </a:lstStyle>
          <a:p>
            <a:r>
              <a:rPr lang="x-none" smtClean="0"/>
              <a:t>Click to edit Master title style</a:t>
            </a:r>
            <a:endParaRPr lang="en-US" dirty="0"/>
          </a:p>
        </p:txBody>
      </p:sp>
      <p:sp>
        <p:nvSpPr>
          <p:cNvPr id="3" name="Text Placeholder 2"/>
          <p:cNvSpPr>
            <a:spLocks noGrp="1"/>
          </p:cNvSpPr>
          <p:nvPr>
            <p:ph type="body" idx="1"/>
          </p:nvPr>
        </p:nvSpPr>
        <p:spPr>
          <a:xfrm>
            <a:off x="381000" y="5105400"/>
            <a:ext cx="8229601" cy="375787"/>
          </a:xfrm>
        </p:spPr>
        <p:txBody>
          <a:bodyPr anchor="b">
            <a:normAutofit/>
          </a:bodyPr>
          <a:lstStyle>
            <a:lvl1pPr marL="0" indent="0" algn="r">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7" name="Oval 6"/>
          <p:cNvSpPr/>
          <p:nvPr userDrawn="1"/>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8" name="Rectangle 7"/>
          <p:cNvSpPr/>
          <p:nvPr userDrawn="1"/>
        </p:nvSpPr>
        <p:spPr>
          <a:xfrm>
            <a:off x="8686800" y="526537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6600"/>
                </a:solidFill>
              </a:rPr>
              <a:t>           </a:t>
            </a:r>
            <a:endParaRPr lang="en-US" dirty="0">
              <a:solidFill>
                <a:srgbClr val="FF6600"/>
              </a:solidFill>
            </a:endParaRPr>
          </a:p>
        </p:txBody>
      </p:sp>
      <p:sp>
        <p:nvSpPr>
          <p:cNvPr id="9" name="Oval 8"/>
          <p:cNvSpPr/>
          <p:nvPr userDrawn="1"/>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srcRect l="2599" r="5874" b="5262"/>
          <a:stretch/>
        </p:blipFill>
        <p:spPr>
          <a:xfrm>
            <a:off x="3530" y="5867400"/>
            <a:ext cx="9144000" cy="1053694"/>
          </a:xfrm>
          <a:prstGeom prst="rect">
            <a:avLst/>
          </a:prstGeom>
        </p:spPr>
      </p:pic>
      <p:sp>
        <p:nvSpPr>
          <p:cNvPr id="2" name="Title 1"/>
          <p:cNvSpPr>
            <a:spLocks noGrp="1"/>
          </p:cNvSpPr>
          <p:nvPr>
            <p:ph type="title"/>
          </p:nvPr>
        </p:nvSpPr>
        <p:spPr>
          <a:xfrm>
            <a:off x="436180" y="76200"/>
            <a:ext cx="8403020" cy="685800"/>
          </a:xfrm>
        </p:spPr>
        <p:txBody>
          <a:bodyPr anchor="ctr" anchorCtr="0">
            <a:normAutofit/>
          </a:bodyPr>
          <a:lstStyle>
            <a:lvl1pPr algn="l">
              <a:defRPr sz="3000" b="0">
                <a:solidFill>
                  <a:schemeClr val="tx1">
                    <a:lumMod val="85000"/>
                    <a:lumOff val="15000"/>
                  </a:schemeClr>
                </a:solidFill>
              </a:defRPr>
            </a:lvl1pPr>
          </a:lstStyle>
          <a:p>
            <a:r>
              <a:rPr lang="x-none"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7/9/17</a:t>
            </a:fld>
            <a:endParaRPr lang="en-US" dirty="0"/>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Emphas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7/9/17</a:t>
            </a:fld>
            <a:endParaRPr lang="en-US" dirty="0"/>
          </a:p>
        </p:txBody>
      </p:sp>
      <p:sp>
        <p:nvSpPr>
          <p:cNvPr id="4" name="Footer Placeholder 3"/>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6" name="Content Placeholder 2"/>
          <p:cNvSpPr>
            <a:spLocks noGrp="1"/>
          </p:cNvSpPr>
          <p:nvPr>
            <p:ph idx="1"/>
          </p:nvPr>
        </p:nvSpPr>
        <p:spPr>
          <a:xfrm>
            <a:off x="457200" y="1600200"/>
            <a:ext cx="8229600" cy="4525963"/>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99" y="1"/>
            <a:ext cx="7068015" cy="838200"/>
          </a:xfrm>
        </p:spPr>
        <p:txBody>
          <a:bodyPr anchor="b">
            <a:normAutofit/>
          </a:bodyPr>
          <a:lstStyle>
            <a:lvl1pPr algn="l">
              <a:defRPr sz="2800">
                <a:solidFill>
                  <a:schemeClr val="bg1"/>
                </a:solidFill>
              </a:defRPr>
            </a:lvl1pPr>
          </a:lstStyle>
          <a:p>
            <a:r>
              <a:rPr lang="x-none" smtClean="0"/>
              <a:t>Click to edit Master title style</a:t>
            </a:r>
            <a:endParaRPr lang="en-US" dirty="0"/>
          </a:p>
        </p:txBody>
      </p:sp>
      <p:sp>
        <p:nvSpPr>
          <p:cNvPr id="3" name="Content Placeholder 2"/>
          <p:cNvSpPr>
            <a:spLocks noGrp="1"/>
          </p:cNvSpPr>
          <p:nvPr>
            <p:ph sz="half" idx="1"/>
          </p:nvPr>
        </p:nvSpPr>
        <p:spPr>
          <a:xfrm>
            <a:off x="457200" y="1676402"/>
            <a:ext cx="4038600" cy="3971455"/>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Content Placeholder 3"/>
          <p:cNvSpPr>
            <a:spLocks noGrp="1"/>
          </p:cNvSpPr>
          <p:nvPr>
            <p:ph sz="half" idx="2"/>
          </p:nvPr>
        </p:nvSpPr>
        <p:spPr>
          <a:xfrm>
            <a:off x="4648200" y="1676400"/>
            <a:ext cx="4038600" cy="3971454"/>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5" name="Date Placeholder 4"/>
          <p:cNvSpPr>
            <a:spLocks noGrp="1"/>
          </p:cNvSpPr>
          <p:nvPr>
            <p:ph type="dt" sz="half" idx="10"/>
          </p:nvPr>
        </p:nvSpPr>
        <p:spPr/>
        <p:txBody>
          <a:bodyPr/>
          <a:lstStyle/>
          <a:p>
            <a:fld id="{A258050E-B668-4FA7-85AD-C750C80A6E9B}" type="datetimeFigureOut">
              <a:rPr lang="en-US" smtClean="0"/>
              <a:pPr/>
              <a:t>7/9/17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0D5ECE-8B49-45CD-BE81-EF81920D1969}"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7/9/17</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pic>
        <p:nvPicPr>
          <p:cNvPr id="6" name="Picture 5"/>
          <p:cNvPicPr>
            <a:picLocks noChangeAspect="1"/>
          </p:cNvPicPr>
          <p:nvPr userDrawn="1"/>
        </p:nvPicPr>
        <p:blipFill>
          <a:blip r:embed="rId3" cstate="print"/>
          <a:stretch>
            <a:fillRect/>
          </a:stretch>
        </p:blipFill>
        <p:spPr>
          <a:xfrm>
            <a:off x="0" y="762000"/>
            <a:ext cx="2445488" cy="2286000"/>
          </a:xfrm>
          <a:prstGeom prst="rect">
            <a:avLst/>
          </a:prstGeom>
        </p:spPr>
      </p:pic>
      <p:sp>
        <p:nvSpPr>
          <p:cNvPr id="2" name="Title 1"/>
          <p:cNvSpPr>
            <a:spLocks noGrp="1"/>
          </p:cNvSpPr>
          <p:nvPr>
            <p:ph type="title"/>
          </p:nvPr>
        </p:nvSpPr>
        <p:spPr>
          <a:xfrm>
            <a:off x="1124400" y="2077200"/>
            <a:ext cx="7010400" cy="1143000"/>
          </a:xfrm>
        </p:spPr>
        <p:txBody>
          <a:bodyPr/>
          <a:lstStyle>
            <a:lvl1pPr algn="l">
              <a:defRPr/>
            </a:lvl1pPr>
          </a:lstStyle>
          <a:p>
            <a:r>
              <a:rPr lang="x-none"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Emphas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58050E-B668-4FA7-85AD-C750C80A6E9B}" type="datetimeFigureOut">
              <a:rPr lang="en-US" smtClean="0"/>
              <a:pPr/>
              <a:t>7/9/17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40D5ECE-8B49-45CD-BE81-EF81920D1969}" type="slidenum">
              <a:rPr lang="en-US" smtClean="0"/>
              <a:pPr/>
              <a:t>‹#›</a:t>
            </a:fld>
            <a:endParaRPr lang="en-US" dirty="0"/>
          </a:p>
        </p:txBody>
      </p:sp>
      <p:sp>
        <p:nvSpPr>
          <p:cNvPr id="6" name="Title 1"/>
          <p:cNvSpPr>
            <a:spLocks noGrp="1"/>
          </p:cNvSpPr>
          <p:nvPr>
            <p:ph type="title" hasCustomPrompt="1"/>
          </p:nvPr>
        </p:nvSpPr>
        <p:spPr>
          <a:xfrm>
            <a:off x="290400" y="3081000"/>
            <a:ext cx="8686800" cy="1095600"/>
          </a:xfrm>
        </p:spPr>
        <p:txBody>
          <a:bodyPr>
            <a:normAutofit/>
          </a:bodyPr>
          <a:lstStyle>
            <a:lvl1pPr algn="ctr">
              <a:defRPr lang="en-US" sz="4600" b="1" kern="1200" spc="-150" baseline="0" dirty="0" smtClean="0">
                <a:ln>
                  <a:gradFill>
                    <a:gsLst>
                      <a:gs pos="0">
                        <a:schemeClr val="bg1"/>
                      </a:gs>
                      <a:gs pos="50000">
                        <a:schemeClr val="bg1">
                          <a:lumMod val="75000"/>
                        </a:schemeClr>
                      </a:gs>
                    </a:gsLst>
                    <a:lin ang="5400000" scaled="0"/>
                  </a:gradFill>
                </a:ln>
                <a:gradFill>
                  <a:gsLst>
                    <a:gs pos="11000">
                      <a:schemeClr val="bg1">
                        <a:lumMod val="75000"/>
                      </a:schemeClr>
                    </a:gs>
                    <a:gs pos="91000">
                      <a:schemeClr val="bg1"/>
                    </a:gs>
                  </a:gsLst>
                  <a:lin ang="16200000" scaled="1"/>
                </a:gradFill>
                <a:effectLst>
                  <a:outerShdw blurRad="38100" algn="ctr" rotWithShape="0">
                    <a:prstClr val="black">
                      <a:alpha val="25000"/>
                    </a:prstClr>
                  </a:outerShdw>
                  <a:reflection blurRad="6350" stA="60000" endA="900" endPos="58000" dir="5400000" sy="-100000" algn="bl" rotWithShape="0"/>
                </a:effectLst>
                <a:latin typeface="+mn-lt"/>
                <a:ea typeface="+mn-ea"/>
                <a:cs typeface="+mn-cs"/>
              </a:defRPr>
            </a:lvl1pPr>
          </a:lstStyle>
          <a:p>
            <a:r>
              <a:rPr lang="en-US" dirty="0" smtClean="0"/>
              <a:t>Click to edit Master Title Style</a:t>
            </a:r>
            <a:endParaRPr lang="en-US" dirty="0"/>
          </a:p>
        </p:txBody>
      </p:sp>
      <p:sp>
        <p:nvSpPr>
          <p:cNvPr id="7" name="Text Placeholder 2"/>
          <p:cNvSpPr>
            <a:spLocks noGrp="1"/>
          </p:cNvSpPr>
          <p:nvPr>
            <p:ph type="body" idx="1"/>
          </p:nvPr>
        </p:nvSpPr>
        <p:spPr>
          <a:xfrm>
            <a:off x="283952" y="2424752"/>
            <a:ext cx="8694000" cy="639762"/>
          </a:xfrm>
        </p:spPr>
        <p:txBody>
          <a:bodyPr anchor="b">
            <a:normAutofit/>
          </a:bodyPr>
          <a:lstStyle>
            <a:lvl1pPr marL="0" indent="0" algn="ctr">
              <a:buNone/>
              <a:defRPr lang="en-US" sz="2800" kern="1200" dirty="0" smtClean="0">
                <a:solidFill>
                  <a:srgbClr val="2E507A">
                    <a:alpha val="81000"/>
                  </a:srgb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with Text ">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7/9/17</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7" name="Rectangle 6"/>
          <p:cNvSpPr/>
          <p:nvPr userDrawn="1"/>
        </p:nvSpPr>
        <p:spPr>
          <a:xfrm>
            <a:off x="0" y="2895600"/>
            <a:ext cx="7543800" cy="2133600"/>
          </a:xfrm>
          <a:prstGeom prst="rect">
            <a:avLst/>
          </a:prstGeom>
          <a:gradFill flip="none" rotWithShape="1">
            <a:gsLst>
              <a:gs pos="63000">
                <a:schemeClr val="tx1">
                  <a:lumMod val="85000"/>
                  <a:lumOff val="15000"/>
                  <a:alpha val="49000"/>
                </a:schemeClr>
              </a:gs>
              <a:gs pos="100000">
                <a:schemeClr val="tx1">
                  <a:lumMod val="95000"/>
                  <a:lumOff val="5000"/>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p:nvPr>
        </p:nvSpPr>
        <p:spPr>
          <a:xfrm>
            <a:off x="414867" y="3200400"/>
            <a:ext cx="7010400" cy="1676400"/>
          </a:xfrm>
        </p:spPr>
        <p:txBody>
          <a:bodyPr>
            <a:normAutofit/>
          </a:bodyPr>
          <a:lstStyle>
            <a:lvl1pPr marL="0" algn="l" defTabSz="914400" rtl="0" eaLnBrk="1" latinLnBrk="0" hangingPunct="1">
              <a:defRPr lang="en-US" sz="4000" kern="1200" dirty="0">
                <a:solidFill>
                  <a:schemeClr val="bg1"/>
                </a:solidFill>
                <a:latin typeface="+mn-lt"/>
                <a:ea typeface="+mn-ea"/>
                <a:cs typeface="+mn-cs"/>
              </a:defRPr>
            </a:lvl1pPr>
          </a:lstStyle>
          <a:p>
            <a:r>
              <a:rPr lang="x-none" smtClean="0"/>
              <a:t>Click to edit Master title style</a:t>
            </a:r>
            <a:endParaRPr lang="en-US" dirty="0"/>
          </a:p>
        </p:txBody>
      </p:sp>
      <p:sp>
        <p:nvSpPr>
          <p:cNvPr id="10" name="Text Placeholder 15"/>
          <p:cNvSpPr>
            <a:spLocks noGrp="1"/>
          </p:cNvSpPr>
          <p:nvPr>
            <p:ph type="body" sz="quarter" idx="14" hasCustomPrompt="1"/>
          </p:nvPr>
        </p:nvSpPr>
        <p:spPr>
          <a:xfrm>
            <a:off x="4648200" y="664780"/>
            <a:ext cx="4191000" cy="381000"/>
          </a:xfrm>
        </p:spPr>
        <p:txBody>
          <a:bodyPr>
            <a:normAutofit/>
          </a:bodyPr>
          <a:lstStyle>
            <a:lvl1pPr algn="r">
              <a:buNone/>
              <a:defRPr lang="en-US" sz="1800" b="1" kern="1200" dirty="0" smtClean="0">
                <a:solidFill>
                  <a:schemeClr val="bg1">
                    <a:lumMod val="65000"/>
                  </a:schemeClr>
                </a:solidFill>
                <a:latin typeface="Calibri" pitchFamily="34" charset="0"/>
                <a:ea typeface="+mn-ea"/>
                <a:cs typeface="+mn-cs"/>
              </a:defRPr>
            </a:lvl1pPr>
          </a:lstStyle>
          <a:p>
            <a:pPr lvl="0"/>
            <a:r>
              <a:rPr lang="en-US" dirty="0" smtClean="0"/>
              <a:t>Click to edit Master subtitle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vortex/>
      </p:transition>
    </mc:Choice>
    <mc:Fallback xmlns="">
      <p:transitio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3008313" cy="825500"/>
          </a:xfrm>
        </p:spPr>
        <p:txBody>
          <a:bodyPr anchor="b"/>
          <a:lstStyle>
            <a:lvl1pPr algn="l">
              <a:defRPr sz="2000" b="1"/>
            </a:lvl1pPr>
          </a:lstStyle>
          <a:p>
            <a:r>
              <a:rPr lang="x-none" smtClean="0"/>
              <a:t>Click to edit Master title style</a:t>
            </a:r>
            <a:endParaRPr lang="en-US" dirty="0"/>
          </a:p>
        </p:txBody>
      </p:sp>
      <p:sp>
        <p:nvSpPr>
          <p:cNvPr id="3" name="Content Placeholder 2"/>
          <p:cNvSpPr>
            <a:spLocks noGrp="1"/>
          </p:cNvSpPr>
          <p:nvPr>
            <p:ph idx="1"/>
          </p:nvPr>
        </p:nvSpPr>
        <p:spPr>
          <a:xfrm>
            <a:off x="3803650" y="609600"/>
            <a:ext cx="5111750" cy="5334000"/>
          </a:xfrm>
        </p:spPr>
        <p:txBody>
          <a:bodyPr/>
          <a:lstStyle>
            <a:lvl1pPr>
              <a:defRPr sz="28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Text Placeholder 3"/>
          <p:cNvSpPr>
            <a:spLocks noGrp="1"/>
          </p:cNvSpPr>
          <p:nvPr>
            <p:ph type="body" sz="half" idx="2"/>
          </p:nvPr>
        </p:nvSpPr>
        <p:spPr>
          <a:xfrm>
            <a:off x="228600" y="1435101"/>
            <a:ext cx="3008313" cy="3822699"/>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7/9/17</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Media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7/9/17</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6" name="Rectangle 5"/>
          <p:cNvSpPr/>
          <p:nvPr userDrawn="1"/>
        </p:nvSpPr>
        <p:spPr>
          <a:xfrm>
            <a:off x="595263" y="4800600"/>
            <a:ext cx="4873752"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Georgia" pitchFamily="18" charset="0"/>
            </a:endParaRPr>
          </a:p>
        </p:txBody>
      </p:sp>
      <p:sp>
        <p:nvSpPr>
          <p:cNvPr id="7" name="Title 1"/>
          <p:cNvSpPr>
            <a:spLocks noGrp="1"/>
          </p:cNvSpPr>
          <p:nvPr>
            <p:ph type="title"/>
          </p:nvPr>
        </p:nvSpPr>
        <p:spPr>
          <a:xfrm>
            <a:off x="606552" y="4800600"/>
            <a:ext cx="4809244" cy="566738"/>
          </a:xfrm>
        </p:spPr>
        <p:txBody>
          <a:bodyPr anchor="b">
            <a:normAutofit/>
          </a:bodyPr>
          <a:lstStyle>
            <a:lvl1pPr algn="ctr">
              <a:defRPr sz="1800" b="0" i="1">
                <a:solidFill>
                  <a:schemeClr val="bg1">
                    <a:lumMod val="85000"/>
                  </a:schemeClr>
                </a:solidFill>
                <a:latin typeface="Georgia" pitchFamily="18" charset="0"/>
              </a:defRPr>
            </a:lvl1pPr>
          </a:lstStyle>
          <a:p>
            <a:r>
              <a:rPr lang="x-none" smtClean="0"/>
              <a:t>Click to edit Master title style</a:t>
            </a:r>
            <a:endParaRPr lang="en-US" dirty="0"/>
          </a:p>
        </p:txBody>
      </p:sp>
      <p:sp>
        <p:nvSpPr>
          <p:cNvPr id="9" name="Media Placeholder 8"/>
          <p:cNvSpPr>
            <a:spLocks noGrp="1"/>
          </p:cNvSpPr>
          <p:nvPr>
            <p:ph type="media" sz="quarter" idx="13"/>
          </p:nvPr>
        </p:nvSpPr>
        <p:spPr>
          <a:xfrm>
            <a:off x="587022" y="838200"/>
            <a:ext cx="4873752" cy="3812822"/>
          </a:xfrm>
        </p:spPr>
        <p:txBody>
          <a:bodyPr/>
          <a:lstStyle>
            <a:lvl1pPr>
              <a:buNone/>
              <a:defRPr/>
            </a:lvl1pPr>
          </a:lstStyle>
          <a:p>
            <a:r>
              <a:rPr lang="x-none" smtClean="0"/>
              <a:t>Click icon to add media</a:t>
            </a:r>
            <a:endParaRPr lang="en-US" dirty="0"/>
          </a:p>
        </p:txBody>
      </p:sp>
      <p:sp>
        <p:nvSpPr>
          <p:cNvPr id="11" name="Text Placeholder 10"/>
          <p:cNvSpPr>
            <a:spLocks noGrp="1"/>
          </p:cNvSpPr>
          <p:nvPr>
            <p:ph type="body" sz="quarter" idx="14"/>
          </p:nvPr>
        </p:nvSpPr>
        <p:spPr>
          <a:xfrm>
            <a:off x="5776863" y="838200"/>
            <a:ext cx="2819400" cy="4636911"/>
          </a:xfrm>
        </p:spPr>
        <p:txBody>
          <a:bodyPr>
            <a:normAutofit/>
          </a:bodyPr>
          <a:lstStyle>
            <a:lvl1pPr marL="0" indent="0" algn="l">
              <a:buNone/>
              <a:defRPr sz="2400">
                <a:solidFill>
                  <a:schemeClr val="bg1"/>
                </a:solidFill>
              </a:defRPr>
            </a:lvl1pPr>
          </a:lstStyle>
          <a:p>
            <a:pPr lvl="0"/>
            <a:r>
              <a:rPr lang="x-none"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1792800" y="4800600"/>
            <a:ext cx="5500800"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Georgia" pitchFamily="18" charset="0"/>
            </a:endParaRPr>
          </a:p>
        </p:txBody>
      </p:sp>
      <p:sp>
        <p:nvSpPr>
          <p:cNvPr id="2" name="Title 1"/>
          <p:cNvSpPr>
            <a:spLocks noGrp="1"/>
          </p:cNvSpPr>
          <p:nvPr>
            <p:ph type="title"/>
          </p:nvPr>
        </p:nvSpPr>
        <p:spPr>
          <a:xfrm>
            <a:off x="1792288" y="4800600"/>
            <a:ext cx="5486400" cy="566738"/>
          </a:xfrm>
        </p:spPr>
        <p:txBody>
          <a:bodyPr anchor="b">
            <a:normAutofit/>
          </a:bodyPr>
          <a:lstStyle>
            <a:lvl1pPr algn="ctr">
              <a:defRPr sz="1800" b="0" i="1">
                <a:solidFill>
                  <a:schemeClr val="bg1">
                    <a:lumMod val="85000"/>
                  </a:schemeClr>
                </a:solidFill>
                <a:latin typeface="Georgia" pitchFamily="18" charset="0"/>
              </a:defRPr>
            </a:lvl1pPr>
          </a:lstStyle>
          <a:p>
            <a:r>
              <a:rPr lang="x-none"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lang="en-US" dirty="0"/>
          </a:p>
        </p:txBody>
      </p:sp>
      <p:sp>
        <p:nvSpPr>
          <p:cNvPr id="4" name="Text Placeholder 3"/>
          <p:cNvSpPr>
            <a:spLocks noGrp="1"/>
          </p:cNvSpPr>
          <p:nvPr>
            <p:ph type="body" sz="half" idx="2"/>
          </p:nvPr>
        </p:nvSpPr>
        <p:spPr>
          <a:xfrm>
            <a:off x="1792288" y="5562600"/>
            <a:ext cx="5486400" cy="60960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7/9/17</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A258050E-B668-4FA7-85AD-C750C80A6E9B}" type="datetimeFigureOut">
              <a:rPr lang="en-US" smtClean="0"/>
              <a:pPr/>
              <a:t>7/9/17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D5ECE-8B49-45CD-BE81-EF81920D1969}" type="slidenum">
              <a:rPr lang="en-US" smtClean="0"/>
              <a:pPr/>
              <a:t>‹#›</a:t>
            </a:fld>
            <a:endParaRPr lang="en-US" dirty="0"/>
          </a:p>
        </p:txBody>
      </p:sp>
      <p:sp>
        <p:nvSpPr>
          <p:cNvPr id="14" name="Title 1"/>
          <p:cNvSpPr>
            <a:spLocks noGrp="1"/>
          </p:cNvSpPr>
          <p:nvPr>
            <p:ph type="title" hasCustomPrompt="1"/>
          </p:nvPr>
        </p:nvSpPr>
        <p:spPr>
          <a:xfrm>
            <a:off x="0" y="414867"/>
            <a:ext cx="5029200" cy="457200"/>
          </a:xfrm>
          <a:solidFill>
            <a:schemeClr val="tx1">
              <a:lumMod val="50000"/>
              <a:lumOff val="50000"/>
            </a:schemeClr>
          </a:solidFill>
        </p:spPr>
        <p:txBody>
          <a:bodyPr>
            <a:normAutofit/>
          </a:bodyPr>
          <a:lstStyle>
            <a:lvl1pPr algn="l">
              <a:defRPr lang="en-US" sz="2800" b="1" kern="1200" baseline="0" dirty="0">
                <a:solidFill>
                  <a:schemeClr val="bg1"/>
                </a:solidFill>
                <a:latin typeface="+mn-lt"/>
                <a:ea typeface="+mn-ea"/>
                <a:cs typeface="+mn-cs"/>
              </a:defRPr>
            </a:lvl1pPr>
          </a:lstStyle>
          <a:p>
            <a:r>
              <a:rPr lang="en-US" dirty="0" smtClean="0"/>
              <a:t>    Click to edit Master title style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15000" y="274638"/>
            <a:ext cx="2057400" cy="5851525"/>
          </a:xfrm>
        </p:spPr>
        <p:txBody>
          <a:bodyPr vert="eaVert"/>
          <a:lstStyle/>
          <a:p>
            <a:r>
              <a:rPr lang="x-none" smtClean="0"/>
              <a:t>Click to edit Master title style</a:t>
            </a:r>
            <a:endParaRPr lang="en-US" dirty="0"/>
          </a:p>
        </p:txBody>
      </p:sp>
      <p:sp>
        <p:nvSpPr>
          <p:cNvPr id="3" name="Vertical Text Placeholder 2"/>
          <p:cNvSpPr>
            <a:spLocks noGrp="1"/>
          </p:cNvSpPr>
          <p:nvPr>
            <p:ph type="body" orient="vert" idx="1"/>
          </p:nvPr>
        </p:nvSpPr>
        <p:spPr>
          <a:xfrm>
            <a:off x="457200" y="274638"/>
            <a:ext cx="51054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7/9/17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lank">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srcRect l="2599" r="5874" b="5262"/>
          <a:stretch/>
        </p:blipFill>
        <p:spPr>
          <a:xfrm>
            <a:off x="3530" y="5867400"/>
            <a:ext cx="9144000" cy="1053694"/>
          </a:xfrm>
          <a:prstGeom prst="rect">
            <a:avLst/>
          </a:prstGeom>
        </p:spPr>
      </p:pic>
      <p:sp>
        <p:nvSpPr>
          <p:cNvPr id="2" name="Date Placeholder 1"/>
          <p:cNvSpPr>
            <a:spLocks noGrp="1"/>
          </p:cNvSpPr>
          <p:nvPr>
            <p:ph type="dt" sz="half" idx="10"/>
          </p:nvPr>
        </p:nvSpPr>
        <p:spPr/>
        <p:txBody>
          <a:bodyPr/>
          <a:lstStyle/>
          <a:p>
            <a:fld id="{2FF934E2-BBB6-4D34-BB01-078E9AA25260}" type="datetimeFigureOut">
              <a:rPr lang="en-US" smtClean="0"/>
              <a:pPr/>
              <a:t>7/9/17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3820FCD-5F4C-4989-BE05-0A8208BCBC21}"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6" cstate="print"/>
          <a:srcRect l="2599" r="5874" b="5262"/>
          <a:stretch/>
        </p:blipFill>
        <p:spPr>
          <a:xfrm>
            <a:off x="3530" y="5867400"/>
            <a:ext cx="9144000" cy="1053694"/>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58050E-B668-4FA7-85AD-C750C80A6E9B}" type="datetimeFigureOut">
              <a:rPr lang="en-US" smtClean="0"/>
              <a:pPr/>
              <a:t>7/9/17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0D5ECE-8B49-45CD-BE81-EF81920D1969}" type="slidenum">
              <a:rPr lang="en-US" smtClean="0"/>
              <a:pPr/>
              <a:t>‹#›</a:t>
            </a:fld>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61" r:id="rId4"/>
    <p:sldLayoutId id="2147483652" r:id="rId5"/>
    <p:sldLayoutId id="2147483654" r:id="rId6"/>
    <p:sldLayoutId id="2147483655" r:id="rId7"/>
    <p:sldLayoutId id="2147483660" r:id="rId8"/>
    <p:sldLayoutId id="2147483656" r:id="rId9"/>
    <p:sldLayoutId id="2147483676" r:id="rId10"/>
    <p:sldLayoutId id="2147483657" r:id="rId11"/>
    <p:sldLayoutId id="2147483658" r:id="rId12"/>
    <p:sldLayoutId id="2147483659" r:id="rId13"/>
    <p:sldLayoutId id="2147483663" r:id="rId14"/>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1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image" Target="../media/image11.jpeg"/><Relationship Id="rId5" Type="http://schemas.openxmlformats.org/officeDocument/2006/relationships/image" Target="../media/image12.jpeg"/><Relationship Id="rId1" Type="http://schemas.openxmlformats.org/officeDocument/2006/relationships/tags" Target="../tags/tag2.xml"/><Relationship Id="rId2"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image" Target="../media/image11.jpeg"/><Relationship Id="rId5" Type="http://schemas.openxmlformats.org/officeDocument/2006/relationships/image" Target="../media/image12.jpeg"/><Relationship Id="rId1" Type="http://schemas.openxmlformats.org/officeDocument/2006/relationships/tags" Target="../tags/tag3.xml"/><Relationship Id="rId2"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png"/><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1" Type="http://schemas.openxmlformats.org/officeDocument/2006/relationships/slideLayout" Target="../slideLayouts/slideLayout6.xml"/><Relationship Id="rId2"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1" Type="http://schemas.openxmlformats.org/officeDocument/2006/relationships/slideLayout" Target="../slideLayouts/slideLayout6.xml"/><Relationship Id="rId2"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40.png"/><Relationship Id="rId8" Type="http://schemas.openxmlformats.org/officeDocument/2006/relationships/image" Target="../media/image41.png"/><Relationship Id="rId1" Type="http://schemas.openxmlformats.org/officeDocument/2006/relationships/slideLayout" Target="../slideLayouts/slideLayout6.xml"/><Relationship Id="rId2"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http://www.preservearticles.com/2011082611910/what-are-the-general-characteristics-of-adolescence-amoung-students.html" TargetMode="External"/><Relationship Id="rId4" Type="http://schemas.openxmlformats.org/officeDocument/2006/relationships/hyperlink" Target="http://www.mirror-mirror.org/the-media-and-body-image.htm" TargetMode="External"/><Relationship Id="rId1" Type="http://schemas.openxmlformats.org/officeDocument/2006/relationships/slideLayout" Target="../slideLayouts/slideLayout6.xml"/><Relationship Id="rId2" Type="http://schemas.openxmlformats.org/officeDocument/2006/relationships/hyperlink" Target="http://centerforparentingeducation.org/library-of-articles/riding-the-waves-of-the-teen-years/riding-the-waves-of-the-teen-years-part-ii-understanding-your-adolescent/"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3124200"/>
            <a:ext cx="7467600" cy="1752600"/>
          </a:xfrm>
        </p:spPr>
        <p:txBody>
          <a:bodyPr>
            <a:normAutofit fontScale="90000"/>
          </a:bodyPr>
          <a:lstStyle/>
          <a:p>
            <a:pPr algn="l"/>
            <a:r>
              <a:rPr lang="en-US" sz="4000" b="0" dirty="0" smtClean="0">
                <a:latin typeface="Calibri" pitchFamily="34" charset="0"/>
              </a:rPr>
              <a:t/>
            </a:r>
            <a:br>
              <a:rPr lang="en-US" sz="4000" b="0" dirty="0" smtClean="0">
                <a:latin typeface="Calibri" pitchFamily="34" charset="0"/>
              </a:rPr>
            </a:br>
            <a:r>
              <a:rPr lang="en-US" sz="4000" b="0" dirty="0">
                <a:latin typeface="Calibri" pitchFamily="34" charset="0"/>
              </a:rPr>
              <a:t/>
            </a:r>
            <a:br>
              <a:rPr lang="en-US" sz="4000" b="0" dirty="0">
                <a:latin typeface="Calibri" pitchFamily="34" charset="0"/>
              </a:rPr>
            </a:br>
            <a:r>
              <a:rPr lang="en-US" sz="4000" b="0" dirty="0" smtClean="0">
                <a:latin typeface="Calibri" pitchFamily="34" charset="0"/>
              </a:rPr>
              <a:t/>
            </a:r>
            <a:br>
              <a:rPr lang="en-US" sz="4000" b="0" dirty="0" smtClean="0">
                <a:latin typeface="Calibri" pitchFamily="34" charset="0"/>
              </a:rPr>
            </a:br>
            <a:r>
              <a:rPr lang="en-US" sz="4000" b="0" dirty="0" smtClean="0">
                <a:latin typeface="Calibri" pitchFamily="34" charset="0"/>
              </a:rPr>
              <a:t>HELPING ADOLESCENTS COPE WITH THE IMPACT OF THE MEDIA ON THEIR BODY IMAGE &amp; SELF ESTEEM </a:t>
            </a:r>
            <a:r>
              <a:rPr lang="en-US" sz="4000" b="0" dirty="0" smtClean="0">
                <a:solidFill>
                  <a:srgbClr val="7BCF27"/>
                </a:solidFill>
                <a:latin typeface="Calibri" pitchFamily="34" charset="0"/>
              </a:rPr>
              <a:t>                    </a:t>
            </a:r>
            <a:endParaRPr lang="en-US" sz="4000" b="0" dirty="0"/>
          </a:p>
        </p:txBody>
      </p:sp>
      <p:sp>
        <p:nvSpPr>
          <p:cNvPr id="2" name="TextBox 1"/>
          <p:cNvSpPr txBox="1"/>
          <p:nvPr/>
        </p:nvSpPr>
        <p:spPr>
          <a:xfrm>
            <a:off x="6019800" y="5257800"/>
            <a:ext cx="2556334" cy="523220"/>
          </a:xfrm>
          <a:prstGeom prst="rect">
            <a:avLst/>
          </a:prstGeom>
          <a:noFill/>
        </p:spPr>
        <p:txBody>
          <a:bodyPr wrap="none" rtlCol="0">
            <a:spAutoFit/>
          </a:bodyPr>
          <a:lstStyle/>
          <a:p>
            <a:r>
              <a:rPr lang="en-US" sz="2800" b="1" dirty="0" smtClean="0"/>
              <a:t>By Mtheto Hara</a:t>
            </a:r>
            <a:endParaRPr lang="en-US" sz="2800" b="1"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924800" cy="707886"/>
          </a:xfrm>
          <a:prstGeom prst="rect">
            <a:avLst/>
          </a:prstGeom>
          <a:noFill/>
        </p:spPr>
        <p:txBody>
          <a:bodyPr wrap="square" rtlCol="0">
            <a:normAutofit/>
          </a:bodyPr>
          <a:lstStyle/>
          <a:p>
            <a:r>
              <a:rPr lang="en-US" sz="4000" b="1" dirty="0" smtClean="0">
                <a:solidFill>
                  <a:schemeClr val="tx1">
                    <a:lumMod val="85000"/>
                    <a:lumOff val="15000"/>
                  </a:schemeClr>
                </a:solidFill>
                <a:latin typeface="+mj-lt"/>
              </a:rPr>
              <a:t>Welcome to a presentation on </a:t>
            </a:r>
            <a:r>
              <a:rPr lang="is-IS" sz="4000" b="1" dirty="0" smtClean="0">
                <a:solidFill>
                  <a:schemeClr val="tx1">
                    <a:lumMod val="85000"/>
                    <a:lumOff val="15000"/>
                  </a:schemeClr>
                </a:solidFill>
                <a:latin typeface="+mj-lt"/>
              </a:rPr>
              <a:t>…</a:t>
            </a:r>
            <a:endParaRPr lang="en-US" sz="4000" dirty="0">
              <a:solidFill>
                <a:schemeClr val="tx1">
                  <a:lumMod val="50000"/>
                  <a:lumOff val="50000"/>
                </a:schemeClr>
              </a:solidFill>
              <a:latin typeface="+mj-lt"/>
              <a:cs typeface="Arial" pitchFamily="34" charset="0"/>
            </a:endParaRPr>
          </a:p>
        </p:txBody>
      </p:sp>
      <p:sp>
        <p:nvSpPr>
          <p:cNvPr id="11" name="TextBox 10"/>
          <p:cNvSpPr txBox="1"/>
          <p:nvPr/>
        </p:nvSpPr>
        <p:spPr>
          <a:xfrm>
            <a:off x="750711" y="5127978"/>
            <a:ext cx="7973935" cy="400110"/>
          </a:xfrm>
          <a:prstGeom prst="rect">
            <a:avLst/>
          </a:prstGeom>
          <a:noFill/>
        </p:spPr>
        <p:txBody>
          <a:bodyPr wrap="none" rtlCol="0">
            <a:normAutofit/>
          </a:bodyPr>
          <a:lstStyle/>
          <a:p>
            <a:pPr algn="r"/>
            <a:r>
              <a:rPr lang="en-US" sz="2000" b="1" dirty="0" smtClean="0">
                <a:solidFill>
                  <a:schemeClr val="tx1">
                    <a:lumMod val="75000"/>
                    <a:lumOff val="25000"/>
                  </a:schemeClr>
                </a:solidFill>
              </a:rPr>
              <a:t>“let’s get it on </a:t>
            </a:r>
            <a:r>
              <a:rPr lang="is-IS" sz="2000" b="1" dirty="0" smtClean="0">
                <a:solidFill>
                  <a:schemeClr val="tx1">
                    <a:lumMod val="75000"/>
                    <a:lumOff val="25000"/>
                  </a:schemeClr>
                </a:solidFill>
              </a:rPr>
              <a:t>…”</a:t>
            </a:r>
            <a:endParaRPr lang="en-US" sz="2000" b="1" dirty="0">
              <a:solidFill>
                <a:schemeClr val="tx1">
                  <a:lumMod val="75000"/>
                  <a:lumOff val="25000"/>
                </a:schemeClr>
              </a:solidFill>
            </a:endParaRPr>
          </a:p>
        </p:txBody>
      </p:sp>
      <p:sp>
        <p:nvSpPr>
          <p:cNvPr id="12" name="Rectangle 11"/>
          <p:cNvSpPr/>
          <p:nvPr/>
        </p:nvSpPr>
        <p:spPr>
          <a:xfrm>
            <a:off x="8686800" y="528448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6600"/>
                </a:solidFill>
              </a:rPr>
              <a:t>           </a:t>
            </a:r>
            <a:endParaRPr lang="en-US" dirty="0">
              <a:solidFill>
                <a:srgbClr val="FF6600"/>
              </a:solidFill>
            </a:endParaRPr>
          </a:p>
        </p:txBody>
      </p:sp>
      <p:grpSp>
        <p:nvGrpSpPr>
          <p:cNvPr id="26" name="Group 25"/>
          <p:cNvGrpSpPr/>
          <p:nvPr/>
        </p:nvGrpSpPr>
        <p:grpSpPr>
          <a:xfrm>
            <a:off x="457200" y="1600200"/>
            <a:ext cx="2057400" cy="2708434"/>
            <a:chOff x="762000" y="1557456"/>
            <a:chExt cx="2057400" cy="2708434"/>
          </a:xfrm>
        </p:grpSpPr>
        <p:sp>
          <p:nvSpPr>
            <p:cNvPr id="6" name="Oval 5"/>
            <p:cNvSpPr/>
            <p:nvPr/>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4" name="TextBox 13"/>
            <p:cNvSpPr txBox="1"/>
            <p:nvPr/>
          </p:nvSpPr>
          <p:spPr>
            <a:xfrm>
              <a:off x="1121392" y="1557456"/>
              <a:ext cx="1219200" cy="2708434"/>
            </a:xfrm>
            <a:prstGeom prst="rect">
              <a:avLst/>
            </a:prstGeom>
            <a:noFill/>
          </p:spPr>
          <p:txBody>
            <a:bodyPr wrap="square" rtlCol="0">
              <a:spAutoFit/>
            </a:bodyPr>
            <a:lstStyle/>
            <a:p>
              <a:endParaRPr lang="en-US" sz="17000" b="1" dirty="0">
                <a:solidFill>
                  <a:srgbClr val="F26200">
                    <a:alpha val="40000"/>
                  </a:srgbClr>
                </a:solidFill>
                <a:latin typeface="+mj-lt"/>
                <a:cs typeface="Arial" pitchFamily="34" charset="0"/>
              </a:endParaRPr>
            </a:p>
          </p:txBody>
        </p:sp>
        <p:sp>
          <p:nvSpPr>
            <p:cNvPr id="13" name="TextBox 12"/>
            <p:cNvSpPr txBox="1"/>
            <p:nvPr/>
          </p:nvSpPr>
          <p:spPr>
            <a:xfrm>
              <a:off x="823416" y="2666898"/>
              <a:ext cx="1931160" cy="683264"/>
            </a:xfrm>
            <a:prstGeom prst="rect">
              <a:avLst/>
            </a:prstGeom>
            <a:noFill/>
          </p:spPr>
          <p:txBody>
            <a:bodyPr wrap="square" rtlCol="0">
              <a:normAutofit/>
            </a:bodyPr>
            <a:lstStyle/>
            <a:p>
              <a:pPr algn="ctr">
                <a:lnSpc>
                  <a:spcPct val="80000"/>
                </a:lnSpc>
              </a:pPr>
              <a:r>
                <a:rPr lang="en-US" sz="2400" b="1" spc="60" dirty="0" smtClean="0">
                  <a:solidFill>
                    <a:schemeClr val="bg1"/>
                  </a:solidFill>
                  <a:effectLst>
                    <a:outerShdw blurRad="50800" dist="25400" dir="5400000" algn="t" rotWithShape="0">
                      <a:prstClr val="black">
                        <a:alpha val="15000"/>
                      </a:prstClr>
                    </a:outerShdw>
                  </a:effectLst>
                </a:rPr>
                <a:t>Media Impact</a:t>
              </a:r>
              <a:endParaRPr lang="en-US" sz="2400" b="1" dirty="0">
                <a:solidFill>
                  <a:schemeClr val="bg1"/>
                </a:solidFill>
                <a:effectLst>
                  <a:outerShdw blurRad="50800" dist="25400" dir="5400000" algn="t" rotWithShape="0">
                    <a:prstClr val="black">
                      <a:alpha val="15000"/>
                    </a:prstClr>
                  </a:outerShdw>
                </a:effectLst>
              </a:endParaRPr>
            </a:p>
          </p:txBody>
        </p:sp>
        <p:sp>
          <p:nvSpPr>
            <p:cNvPr id="19" name="Oval 18"/>
            <p:cNvSpPr/>
            <p:nvPr/>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grpSp>
      <p:grpSp>
        <p:nvGrpSpPr>
          <p:cNvPr id="23" name="Group 22"/>
          <p:cNvGrpSpPr/>
          <p:nvPr/>
        </p:nvGrpSpPr>
        <p:grpSpPr>
          <a:xfrm>
            <a:off x="3505200" y="3048000"/>
            <a:ext cx="2057400" cy="2708434"/>
            <a:chOff x="3543300" y="1591943"/>
            <a:chExt cx="2057400" cy="2708434"/>
          </a:xfrm>
        </p:grpSpPr>
        <p:sp>
          <p:nvSpPr>
            <p:cNvPr id="4" name="Oval 3"/>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5" name="TextBox 14"/>
            <p:cNvSpPr txBox="1"/>
            <p:nvPr/>
          </p:nvSpPr>
          <p:spPr>
            <a:xfrm>
              <a:off x="3933968" y="1591943"/>
              <a:ext cx="1219200" cy="2708434"/>
            </a:xfrm>
            <a:prstGeom prst="rect">
              <a:avLst/>
            </a:prstGeom>
            <a:noFill/>
          </p:spPr>
          <p:txBody>
            <a:bodyPr wrap="square" rtlCol="0">
              <a:spAutoFit/>
            </a:bodyPr>
            <a:lstStyle/>
            <a:p>
              <a:endParaRPr lang="en-US" sz="17000" b="1" dirty="0">
                <a:solidFill>
                  <a:srgbClr val="2A7A9E">
                    <a:alpha val="40000"/>
                  </a:srgbClr>
                </a:solidFill>
                <a:latin typeface="+mj-lt"/>
                <a:cs typeface="Arial" pitchFamily="34" charset="0"/>
              </a:endParaRPr>
            </a:p>
          </p:txBody>
        </p:sp>
        <p:sp>
          <p:nvSpPr>
            <p:cNvPr id="16" name="TextBox 15"/>
            <p:cNvSpPr txBox="1"/>
            <p:nvPr/>
          </p:nvSpPr>
          <p:spPr>
            <a:xfrm>
              <a:off x="3601872" y="2701385"/>
              <a:ext cx="1931160" cy="665695"/>
            </a:xfrm>
            <a:prstGeom prst="rect">
              <a:avLst/>
            </a:prstGeom>
            <a:noFill/>
          </p:spPr>
          <p:txBody>
            <a:bodyPr wrap="square" rtlCol="0">
              <a:normAutofit/>
            </a:bodyPr>
            <a:lstStyle/>
            <a:p>
              <a:pPr algn="ctr">
                <a:lnSpc>
                  <a:spcPct val="80000"/>
                </a:lnSpc>
              </a:pPr>
              <a:r>
                <a:rPr lang="en-US" sz="2300" b="1" spc="60" dirty="0" smtClean="0">
                  <a:solidFill>
                    <a:schemeClr val="bg1"/>
                  </a:solidFill>
                  <a:effectLst>
                    <a:outerShdw blurRad="50800" dist="25400" dir="5400000" algn="t" rotWithShape="0">
                      <a:prstClr val="black">
                        <a:alpha val="15000"/>
                      </a:prstClr>
                    </a:outerShdw>
                  </a:effectLst>
                </a:rPr>
                <a:t>Body Image</a:t>
              </a:r>
              <a:endParaRPr lang="en-US" sz="2300" b="1" dirty="0">
                <a:solidFill>
                  <a:schemeClr val="bg1"/>
                </a:solidFill>
                <a:effectLst>
                  <a:outerShdw blurRad="50800" dist="25400" dir="5400000" algn="t" rotWithShape="0">
                    <a:prstClr val="black">
                      <a:alpha val="15000"/>
                    </a:prstClr>
                  </a:outerShdw>
                </a:effectLst>
              </a:endParaRPr>
            </a:p>
          </p:txBody>
        </p:sp>
        <p:sp>
          <p:nvSpPr>
            <p:cNvPr id="20" name="Oval 1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grpSp>
      <p:grpSp>
        <p:nvGrpSpPr>
          <p:cNvPr id="24" name="Group 23"/>
          <p:cNvGrpSpPr/>
          <p:nvPr/>
        </p:nvGrpSpPr>
        <p:grpSpPr>
          <a:xfrm>
            <a:off x="6629400" y="1600200"/>
            <a:ext cx="2057400" cy="2708434"/>
            <a:chOff x="6324600" y="1587511"/>
            <a:chExt cx="2057400" cy="2708434"/>
          </a:xfrm>
        </p:grpSpPr>
        <p:sp>
          <p:nvSpPr>
            <p:cNvPr id="5" name="Oval 4"/>
            <p:cNvSpPr/>
            <p:nvPr/>
          </p:nvSpPr>
          <p:spPr>
            <a:xfrm>
              <a:off x="6324600" y="1953643"/>
              <a:ext cx="2057400" cy="2057400"/>
            </a:xfrm>
            <a:prstGeom prst="ellipse">
              <a:avLst/>
            </a:prstGeom>
            <a:gradFill flip="none" rotWithShape="1">
              <a:gsLst>
                <a:gs pos="5000">
                  <a:srgbClr val="84D830"/>
                </a:gs>
                <a:gs pos="48000">
                  <a:srgbClr val="7BCF27"/>
                </a:gs>
                <a:gs pos="100000">
                  <a:srgbClr val="56901C"/>
                </a:gs>
              </a:gsLst>
              <a:path path="circle">
                <a:fillToRect l="50000" t="50000" r="50000" b="50000"/>
              </a:path>
              <a:tileRect/>
            </a:gradFill>
            <a:ln w="5080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7" name="TextBox 16"/>
            <p:cNvSpPr txBox="1"/>
            <p:nvPr/>
          </p:nvSpPr>
          <p:spPr>
            <a:xfrm>
              <a:off x="6721604" y="1587511"/>
              <a:ext cx="1219200" cy="2708434"/>
            </a:xfrm>
            <a:prstGeom prst="rect">
              <a:avLst/>
            </a:prstGeom>
            <a:noFill/>
          </p:spPr>
          <p:txBody>
            <a:bodyPr wrap="square" rtlCol="0">
              <a:spAutoFit/>
            </a:bodyPr>
            <a:lstStyle/>
            <a:p>
              <a:endParaRPr lang="en-US" sz="17000" b="1" dirty="0">
                <a:solidFill>
                  <a:srgbClr val="65B131">
                    <a:alpha val="64000"/>
                  </a:srgbClr>
                </a:solidFill>
                <a:latin typeface="+mj-lt"/>
                <a:cs typeface="Arial" pitchFamily="34" charset="0"/>
              </a:endParaRPr>
            </a:p>
          </p:txBody>
        </p:sp>
        <p:sp>
          <p:nvSpPr>
            <p:cNvPr id="18" name="TextBox 17"/>
            <p:cNvSpPr txBox="1"/>
            <p:nvPr/>
          </p:nvSpPr>
          <p:spPr>
            <a:xfrm>
              <a:off x="6411810" y="2674651"/>
              <a:ext cx="1931160" cy="665695"/>
            </a:xfrm>
            <a:prstGeom prst="rect">
              <a:avLst/>
            </a:prstGeom>
            <a:noFill/>
          </p:spPr>
          <p:txBody>
            <a:bodyPr wrap="square" rtlCol="0">
              <a:normAutofit/>
            </a:bodyPr>
            <a:lstStyle/>
            <a:p>
              <a:pPr algn="ctr">
                <a:lnSpc>
                  <a:spcPct val="80000"/>
                </a:lnSpc>
              </a:pPr>
              <a:r>
                <a:rPr lang="en-US" sz="2300" b="1" spc="60" dirty="0" smtClean="0">
                  <a:solidFill>
                    <a:schemeClr val="bg1"/>
                  </a:solidFill>
                  <a:effectLst>
                    <a:outerShdw blurRad="50800" dist="25400" dir="5400000" algn="t" rotWithShape="0">
                      <a:prstClr val="black">
                        <a:alpha val="15000"/>
                      </a:prstClr>
                    </a:outerShdw>
                  </a:effectLst>
                </a:rPr>
                <a:t> Adolescents </a:t>
              </a:r>
            </a:p>
            <a:p>
              <a:pPr algn="ctr">
                <a:lnSpc>
                  <a:spcPct val="80000"/>
                </a:lnSpc>
              </a:pPr>
              <a:endParaRPr lang="en-US" sz="2300" b="1" dirty="0">
                <a:solidFill>
                  <a:schemeClr val="bg1"/>
                </a:solidFill>
                <a:effectLst>
                  <a:outerShdw blurRad="50800" dist="25400" dir="5400000" algn="t" rotWithShape="0">
                    <a:prstClr val="black">
                      <a:alpha val="15000"/>
                    </a:prstClr>
                  </a:outerShdw>
                </a:effectLst>
              </a:endParaRPr>
            </a:p>
          </p:txBody>
        </p:sp>
      </p:grpSp>
      <p:grpSp>
        <p:nvGrpSpPr>
          <p:cNvPr id="21" name="Group 20"/>
          <p:cNvGrpSpPr/>
          <p:nvPr/>
        </p:nvGrpSpPr>
        <p:grpSpPr>
          <a:xfrm>
            <a:off x="3124200" y="838200"/>
            <a:ext cx="2819400" cy="3429000"/>
            <a:chOff x="3543300" y="1591943"/>
            <a:chExt cx="2057400" cy="2708434"/>
          </a:xfrm>
        </p:grpSpPr>
        <p:sp>
          <p:nvSpPr>
            <p:cNvPr id="22" name="Oval 21"/>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25" name="TextBox 24"/>
            <p:cNvSpPr txBox="1"/>
            <p:nvPr/>
          </p:nvSpPr>
          <p:spPr>
            <a:xfrm>
              <a:off x="3933968" y="1591943"/>
              <a:ext cx="1219200" cy="2708434"/>
            </a:xfrm>
            <a:prstGeom prst="rect">
              <a:avLst/>
            </a:prstGeom>
            <a:noFill/>
          </p:spPr>
          <p:txBody>
            <a:bodyPr wrap="square" rtlCol="0">
              <a:spAutoFit/>
            </a:bodyPr>
            <a:lstStyle/>
            <a:p>
              <a:endParaRPr lang="en-US" sz="17000" b="1" dirty="0">
                <a:solidFill>
                  <a:srgbClr val="2A7A9E">
                    <a:alpha val="40000"/>
                  </a:srgbClr>
                </a:solidFill>
                <a:latin typeface="+mj-lt"/>
                <a:cs typeface="Arial" pitchFamily="34" charset="0"/>
              </a:endParaRPr>
            </a:p>
          </p:txBody>
        </p:sp>
        <p:sp>
          <p:nvSpPr>
            <p:cNvPr id="27" name="TextBox 26"/>
            <p:cNvSpPr txBox="1"/>
            <p:nvPr/>
          </p:nvSpPr>
          <p:spPr>
            <a:xfrm>
              <a:off x="3601872" y="2701385"/>
              <a:ext cx="1931160" cy="665695"/>
            </a:xfrm>
            <a:prstGeom prst="rect">
              <a:avLst/>
            </a:prstGeom>
            <a:noFill/>
          </p:spPr>
          <p:txBody>
            <a:bodyPr wrap="square" rtlCol="0">
              <a:normAutofit/>
            </a:bodyPr>
            <a:lstStyle/>
            <a:p>
              <a:pPr algn="ctr">
                <a:lnSpc>
                  <a:spcPct val="80000"/>
                </a:lnSpc>
              </a:pPr>
              <a:r>
                <a:rPr lang="en-US" sz="2300" b="1" spc="60" dirty="0" smtClean="0">
                  <a:solidFill>
                    <a:schemeClr val="bg1"/>
                  </a:solidFill>
                  <a:effectLst>
                    <a:outerShdw blurRad="50800" dist="25400" dir="5400000" algn="t" rotWithShape="0">
                      <a:prstClr val="black">
                        <a:alpha val="15000"/>
                      </a:prstClr>
                    </a:outerShdw>
                  </a:effectLst>
                </a:rPr>
                <a:t>Self Esteem</a:t>
              </a:r>
            </a:p>
            <a:p>
              <a:pPr algn="ctr">
                <a:lnSpc>
                  <a:spcPct val="80000"/>
                </a:lnSpc>
              </a:pPr>
              <a:endParaRPr lang="en-US" sz="2300" b="1" dirty="0">
                <a:solidFill>
                  <a:schemeClr val="bg1"/>
                </a:solidFill>
                <a:effectLst>
                  <a:outerShdw blurRad="50800" dist="25400" dir="5400000" algn="t" rotWithShape="0">
                    <a:prstClr val="black">
                      <a:alpha val="15000"/>
                    </a:prstClr>
                  </a:outerShdw>
                </a:effectLst>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lvl="0">
              <a:spcBef>
                <a:spcPts val="0"/>
              </a:spcBef>
            </a:pPr>
            <a:r>
              <a:rPr lang="en-US" sz="4000" cap="none" dirty="0" smtClean="0">
                <a:solidFill>
                  <a:prstClr val="black">
                    <a:lumMod val="85000"/>
                    <a:lumOff val="15000"/>
                  </a:prstClr>
                </a:solidFill>
                <a:ea typeface="+mn-ea"/>
                <a:cs typeface="+mn-cs"/>
              </a:rPr>
              <a:t>So what do we mean by MEDIA ?</a:t>
            </a:r>
            <a:endParaRPr lang="en-US" sz="2800" dirty="0"/>
          </a:p>
        </p:txBody>
      </p:sp>
      <p:sp>
        <p:nvSpPr>
          <p:cNvPr id="5" name="Text Placeholder 4"/>
          <p:cNvSpPr>
            <a:spLocks noGrp="1"/>
          </p:cNvSpPr>
          <p:nvPr>
            <p:ph type="body" idx="1"/>
          </p:nvPr>
        </p:nvSpPr>
        <p:spPr/>
        <p:txBody>
          <a:bodyPr/>
          <a:lstStyle/>
          <a:p>
            <a:pPr lvl="0">
              <a:spcBef>
                <a:spcPts val="0"/>
              </a:spcBef>
            </a:pPr>
            <a:r>
              <a:rPr lang="en-US" sz="1700" b="1" dirty="0" smtClean="0">
                <a:solidFill>
                  <a:prstClr val="black">
                    <a:lumMod val="75000"/>
                    <a:lumOff val="25000"/>
                  </a:prstClr>
                </a:solidFill>
              </a:rPr>
              <a:t>“lets break it down </a:t>
            </a:r>
            <a:r>
              <a:rPr lang="is-IS" sz="1700" b="1" dirty="0" smtClean="0">
                <a:solidFill>
                  <a:prstClr val="black">
                    <a:lumMod val="75000"/>
                    <a:lumOff val="25000"/>
                  </a:prstClr>
                </a:solidFill>
              </a:rPr>
              <a:t>…”</a:t>
            </a:r>
            <a:endParaRPr lang="en-US" sz="1700" b="1" dirty="0">
              <a:solidFill>
                <a:prstClr val="black">
                  <a:lumMod val="75000"/>
                  <a:lumOff val="2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838200"/>
            <a:ext cx="5867400" cy="990600"/>
          </a:xfrm>
        </p:spPr>
        <p:txBody>
          <a:bodyPr/>
          <a:lstStyle/>
          <a:p>
            <a:r>
              <a:rPr lang="en-US" dirty="0" smtClean="0"/>
              <a:t>Media :</a:t>
            </a:r>
            <a:endParaRPr lang="en-US" dirty="0"/>
          </a:p>
        </p:txBody>
      </p:sp>
      <p:sp>
        <p:nvSpPr>
          <p:cNvPr id="5" name="TextBox 4"/>
          <p:cNvSpPr txBox="1"/>
          <p:nvPr/>
        </p:nvSpPr>
        <p:spPr>
          <a:xfrm>
            <a:off x="3733800" y="1676400"/>
            <a:ext cx="4876800" cy="4154983"/>
          </a:xfrm>
          <a:prstGeom prst="rect">
            <a:avLst/>
          </a:prstGeom>
          <a:noFill/>
        </p:spPr>
        <p:txBody>
          <a:bodyPr wrap="square" rtlCol="0">
            <a:spAutoFit/>
          </a:bodyPr>
          <a:lstStyle/>
          <a:p>
            <a:pPr marL="285750" indent="-285750">
              <a:buFont typeface="Wingdings" charset="2"/>
              <a:buChar char="u"/>
            </a:pPr>
            <a:r>
              <a:rPr lang="en-US" sz="2400" dirty="0" smtClean="0"/>
              <a:t>Television &amp; radio</a:t>
            </a:r>
          </a:p>
          <a:p>
            <a:r>
              <a:rPr lang="en-US" sz="2400" dirty="0" smtClean="0"/>
              <a:t> </a:t>
            </a:r>
            <a:r>
              <a:rPr lang="en-US" sz="2400" i="1" dirty="0" smtClean="0"/>
              <a:t>( broadcast media)</a:t>
            </a:r>
          </a:p>
          <a:p>
            <a:endParaRPr lang="en-US" sz="2400" dirty="0" smtClean="0"/>
          </a:p>
          <a:p>
            <a:pPr marL="285750" indent="-285750">
              <a:buFont typeface="Wingdings" charset="2"/>
              <a:buChar char="u"/>
            </a:pPr>
            <a:r>
              <a:rPr lang="en-US" sz="2400" dirty="0" smtClean="0"/>
              <a:t>Newspapers and magazines</a:t>
            </a:r>
          </a:p>
          <a:p>
            <a:r>
              <a:rPr lang="en-US" sz="2400" dirty="0" smtClean="0"/>
              <a:t> </a:t>
            </a:r>
            <a:r>
              <a:rPr lang="en-US" sz="2400" i="1" dirty="0" smtClean="0"/>
              <a:t>( print media)</a:t>
            </a:r>
          </a:p>
          <a:p>
            <a:pPr marL="285750" indent="-285750">
              <a:buFont typeface="Wingdings" charset="2"/>
              <a:buChar char="u"/>
            </a:pPr>
            <a:endParaRPr lang="en-US" sz="2400" dirty="0" smtClean="0"/>
          </a:p>
          <a:p>
            <a:pPr marL="285750" indent="-285750">
              <a:buFont typeface="Wingdings" charset="2"/>
              <a:buChar char="u"/>
            </a:pPr>
            <a:r>
              <a:rPr lang="en-US" sz="2400" dirty="0" smtClean="0"/>
              <a:t>Internet &amp; World Wide Web </a:t>
            </a:r>
            <a:r>
              <a:rPr lang="en-US" sz="2400" i="1" dirty="0" smtClean="0"/>
              <a:t>( electronic media)</a:t>
            </a:r>
          </a:p>
          <a:p>
            <a:pPr marL="285750" indent="-285750">
              <a:buFont typeface="Wingdings" charset="2"/>
              <a:buChar char="u"/>
            </a:pPr>
            <a:endParaRPr lang="en-US" sz="2400" dirty="0" smtClean="0"/>
          </a:p>
          <a:p>
            <a:pPr marL="285750" indent="-285750">
              <a:buFont typeface="Wingdings" charset="2"/>
              <a:buChar char="u"/>
            </a:pPr>
            <a:r>
              <a:rPr lang="en-US" sz="2400" dirty="0" smtClean="0"/>
              <a:t>Facebook, Twitter, </a:t>
            </a:r>
            <a:r>
              <a:rPr lang="en-US" sz="2400" dirty="0" err="1" smtClean="0"/>
              <a:t>Instagram</a:t>
            </a:r>
            <a:r>
              <a:rPr lang="en-US" sz="2400" dirty="0" smtClean="0"/>
              <a:t> etc  </a:t>
            </a:r>
            <a:r>
              <a:rPr lang="en-US" sz="2400" i="1" dirty="0" smtClean="0"/>
              <a:t>( social media)</a:t>
            </a:r>
            <a:endParaRPr lang="en-US" sz="2400" i="1" dirty="0"/>
          </a:p>
        </p:txBody>
      </p:sp>
    </p:spTree>
    <p:extLst>
      <p:ext uri="{BB962C8B-B14F-4D97-AF65-F5344CB8AC3E}">
        <p14:creationId xmlns:p14="http://schemas.microsoft.com/office/powerpoint/2010/main" val="395716147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Oval 3"/>
          <p:cNvSpPr/>
          <p:nvPr/>
        </p:nvSpPr>
        <p:spPr>
          <a:xfrm>
            <a:off x="7620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8" name="Oval 7"/>
          <p:cNvSpPr/>
          <p:nvPr/>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9" name="Title 8"/>
          <p:cNvSpPr>
            <a:spLocks noGrp="1"/>
          </p:cNvSpPr>
          <p:nvPr>
            <p:ph type="title"/>
          </p:nvPr>
        </p:nvSpPr>
        <p:spPr/>
        <p:txBody>
          <a:bodyPr>
            <a:noAutofit/>
          </a:bodyPr>
          <a:lstStyle/>
          <a:p>
            <a:pPr lvl="0">
              <a:spcBef>
                <a:spcPts val="0"/>
              </a:spcBef>
            </a:pPr>
            <a:r>
              <a:rPr lang="en-US" sz="4000" cap="none" dirty="0" smtClean="0">
                <a:solidFill>
                  <a:prstClr val="black">
                    <a:lumMod val="85000"/>
                    <a:lumOff val="15000"/>
                  </a:prstClr>
                </a:solidFill>
                <a:ea typeface="+mn-ea"/>
                <a:cs typeface="+mn-cs"/>
              </a:rPr>
              <a:t>And what is SELF ESTEEM?</a:t>
            </a:r>
            <a:endParaRPr lang="en-US" sz="4000" b="0" cap="none" dirty="0">
              <a:solidFill>
                <a:prstClr val="black">
                  <a:lumMod val="50000"/>
                  <a:lumOff val="50000"/>
                </a:prstClr>
              </a:solidFill>
              <a:ea typeface="+mn-ea"/>
              <a:cs typeface="+mn-cs"/>
            </a:endParaRPr>
          </a:p>
        </p:txBody>
      </p:sp>
      <p:sp>
        <p:nvSpPr>
          <p:cNvPr id="10" name="Text Placeholder 9"/>
          <p:cNvSpPr>
            <a:spLocks noGrp="1"/>
          </p:cNvSpPr>
          <p:nvPr>
            <p:ph type="body" idx="1"/>
          </p:nvPr>
        </p:nvSpPr>
        <p:spPr/>
        <p:txBody>
          <a:bodyPr/>
          <a:lstStyle/>
          <a:p>
            <a:pPr lvl="0">
              <a:spcBef>
                <a:spcPts val="0"/>
              </a:spcBef>
            </a:pPr>
            <a:r>
              <a:rPr lang="en-US" sz="1700" b="1" dirty="0" smtClean="0">
                <a:solidFill>
                  <a:prstClr val="black">
                    <a:lumMod val="75000"/>
                    <a:lumOff val="25000"/>
                  </a:prstClr>
                </a:solidFill>
              </a:rPr>
              <a:t>“ lets look at it </a:t>
            </a:r>
            <a:r>
              <a:rPr lang="is-IS" sz="1700" b="1" dirty="0" smtClean="0">
                <a:solidFill>
                  <a:prstClr val="black">
                    <a:lumMod val="75000"/>
                    <a:lumOff val="25000"/>
                  </a:prstClr>
                </a:solidFill>
              </a:rPr>
              <a:t>… “</a:t>
            </a:r>
            <a:endParaRPr lang="en-US" sz="1700" b="1" dirty="0">
              <a:solidFill>
                <a:prstClr val="black">
                  <a:lumMod val="75000"/>
                  <a:lumOff val="2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Oval 3"/>
          <p:cNvSpPr/>
          <p:nvPr/>
        </p:nvSpPr>
        <p:spPr>
          <a:xfrm>
            <a:off x="7620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8" name="Oval 7"/>
          <p:cNvSpPr/>
          <p:nvPr/>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9" name="Title 8"/>
          <p:cNvSpPr>
            <a:spLocks noGrp="1"/>
          </p:cNvSpPr>
          <p:nvPr>
            <p:ph type="title"/>
          </p:nvPr>
        </p:nvSpPr>
        <p:spPr>
          <a:xfrm>
            <a:off x="2667000" y="1066800"/>
            <a:ext cx="4191000" cy="914400"/>
          </a:xfrm>
        </p:spPr>
        <p:txBody>
          <a:bodyPr>
            <a:noAutofit/>
          </a:bodyPr>
          <a:lstStyle/>
          <a:p>
            <a:pPr lvl="0">
              <a:spcBef>
                <a:spcPts val="0"/>
              </a:spcBef>
            </a:pPr>
            <a:r>
              <a:rPr lang="en-US" sz="4000" cap="none" dirty="0" smtClean="0">
                <a:solidFill>
                  <a:prstClr val="black">
                    <a:lumMod val="85000"/>
                    <a:lumOff val="15000"/>
                  </a:prstClr>
                </a:solidFill>
                <a:ea typeface="+mn-ea"/>
                <a:cs typeface="+mn-cs"/>
              </a:rPr>
              <a:t>SELF ESTEEM:</a:t>
            </a:r>
            <a:endParaRPr lang="en-US" sz="4000" b="0" cap="none" dirty="0">
              <a:solidFill>
                <a:prstClr val="black">
                  <a:lumMod val="50000"/>
                  <a:lumOff val="50000"/>
                </a:prstClr>
              </a:solidFill>
              <a:ea typeface="+mn-ea"/>
              <a:cs typeface="+mn-cs"/>
            </a:endParaRPr>
          </a:p>
        </p:txBody>
      </p:sp>
      <p:sp>
        <p:nvSpPr>
          <p:cNvPr id="3" name="TextBox 2"/>
          <p:cNvSpPr txBox="1"/>
          <p:nvPr/>
        </p:nvSpPr>
        <p:spPr>
          <a:xfrm>
            <a:off x="3581400" y="1981200"/>
            <a:ext cx="4953000" cy="3046988"/>
          </a:xfrm>
          <a:prstGeom prst="rect">
            <a:avLst/>
          </a:prstGeom>
          <a:noFill/>
        </p:spPr>
        <p:txBody>
          <a:bodyPr wrap="square" rtlCol="0">
            <a:spAutoFit/>
          </a:bodyPr>
          <a:lstStyle/>
          <a:p>
            <a:pPr marL="285750" indent="-285750">
              <a:buFont typeface="Wingdings" charset="2"/>
              <a:buChar char="q"/>
            </a:pPr>
            <a:r>
              <a:rPr lang="en-US" sz="2400" dirty="0" smtClean="0"/>
              <a:t>The value and respect that you have for yourself as a person</a:t>
            </a:r>
          </a:p>
          <a:p>
            <a:pPr marL="285750" indent="-285750">
              <a:buFont typeface="Wingdings" charset="2"/>
              <a:buChar char="q"/>
            </a:pPr>
            <a:endParaRPr lang="en-US" sz="2400" dirty="0"/>
          </a:p>
          <a:p>
            <a:pPr marL="342900" indent="-342900">
              <a:buFont typeface="Wingdings" charset="2"/>
              <a:buChar char="u"/>
            </a:pPr>
            <a:r>
              <a:rPr lang="en-US" sz="2000" dirty="0" smtClean="0"/>
              <a:t>It is the opinion that you have about yourself inside and out</a:t>
            </a:r>
          </a:p>
          <a:p>
            <a:pPr marL="342900" indent="-342900">
              <a:buFont typeface="Wingdings" charset="2"/>
              <a:buChar char="u"/>
            </a:pPr>
            <a:endParaRPr lang="en-US" sz="2000" dirty="0"/>
          </a:p>
          <a:p>
            <a:pPr marL="342900" indent="-342900">
              <a:buFont typeface="Wingdings" charset="2"/>
              <a:buChar char="u"/>
            </a:pPr>
            <a:r>
              <a:rPr lang="en-US" sz="2000" dirty="0" smtClean="0"/>
              <a:t>It impacts how you take care of yourself physically, emotionally, spiritually and psychologically  </a:t>
            </a:r>
            <a:endParaRPr lang="en-US" sz="2000" dirty="0"/>
          </a:p>
        </p:txBody>
      </p:sp>
    </p:spTree>
    <p:extLst>
      <p:ext uri="{BB962C8B-B14F-4D97-AF65-F5344CB8AC3E}">
        <p14:creationId xmlns:p14="http://schemas.microsoft.com/office/powerpoint/2010/main" val="4186143114"/>
      </p:ext>
    </p:extLst>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Oval 3"/>
          <p:cNvSpPr/>
          <p:nvPr/>
        </p:nvSpPr>
        <p:spPr>
          <a:xfrm>
            <a:off x="7620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8" name="Oval 7"/>
          <p:cNvSpPr/>
          <p:nvPr/>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9" name="Title 8"/>
          <p:cNvSpPr>
            <a:spLocks noGrp="1"/>
          </p:cNvSpPr>
          <p:nvPr>
            <p:ph type="title"/>
          </p:nvPr>
        </p:nvSpPr>
        <p:spPr/>
        <p:txBody>
          <a:bodyPr>
            <a:noAutofit/>
          </a:bodyPr>
          <a:lstStyle/>
          <a:p>
            <a:pPr lvl="0">
              <a:spcBef>
                <a:spcPts val="0"/>
              </a:spcBef>
            </a:pPr>
            <a:r>
              <a:rPr lang="en-US" sz="4000" cap="none" dirty="0" smtClean="0">
                <a:solidFill>
                  <a:prstClr val="black">
                    <a:lumMod val="85000"/>
                    <a:lumOff val="15000"/>
                  </a:prstClr>
                </a:solidFill>
                <a:ea typeface="+mn-ea"/>
                <a:cs typeface="+mn-cs"/>
              </a:rPr>
              <a:t>And what is BODY IMAGE?</a:t>
            </a:r>
            <a:endParaRPr lang="en-US" sz="4000" b="0" cap="none" dirty="0">
              <a:solidFill>
                <a:prstClr val="black">
                  <a:lumMod val="50000"/>
                  <a:lumOff val="50000"/>
                </a:prstClr>
              </a:solidFill>
              <a:ea typeface="+mn-ea"/>
              <a:cs typeface="+mn-cs"/>
            </a:endParaRPr>
          </a:p>
        </p:txBody>
      </p:sp>
      <p:sp>
        <p:nvSpPr>
          <p:cNvPr id="10" name="Text Placeholder 9"/>
          <p:cNvSpPr>
            <a:spLocks noGrp="1"/>
          </p:cNvSpPr>
          <p:nvPr>
            <p:ph type="body" idx="1"/>
          </p:nvPr>
        </p:nvSpPr>
        <p:spPr/>
        <p:txBody>
          <a:bodyPr/>
          <a:lstStyle/>
          <a:p>
            <a:pPr lvl="0">
              <a:spcBef>
                <a:spcPts val="0"/>
              </a:spcBef>
            </a:pPr>
            <a:r>
              <a:rPr lang="en-US" sz="1700" b="1" dirty="0" smtClean="0">
                <a:solidFill>
                  <a:prstClr val="black">
                    <a:lumMod val="75000"/>
                    <a:lumOff val="25000"/>
                  </a:prstClr>
                </a:solidFill>
              </a:rPr>
              <a:t>“ lets analyze it </a:t>
            </a:r>
            <a:r>
              <a:rPr lang="is-IS" sz="1700" b="1" dirty="0" smtClean="0">
                <a:solidFill>
                  <a:prstClr val="black">
                    <a:lumMod val="75000"/>
                    <a:lumOff val="25000"/>
                  </a:prstClr>
                </a:solidFill>
              </a:rPr>
              <a:t>… “</a:t>
            </a:r>
            <a:endParaRPr lang="en-US" sz="1700" b="1" dirty="0">
              <a:solidFill>
                <a:prstClr val="black">
                  <a:lumMod val="75000"/>
                  <a:lumOff val="25000"/>
                </a:prstClr>
              </a:solidFill>
            </a:endParaRPr>
          </a:p>
        </p:txBody>
      </p:sp>
    </p:spTree>
    <p:extLst>
      <p:ext uri="{BB962C8B-B14F-4D97-AF65-F5344CB8AC3E}">
        <p14:creationId xmlns:p14="http://schemas.microsoft.com/office/powerpoint/2010/main" val="34607180"/>
      </p:ext>
    </p:extLst>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Oval 3"/>
          <p:cNvSpPr/>
          <p:nvPr/>
        </p:nvSpPr>
        <p:spPr>
          <a:xfrm>
            <a:off x="7620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8" name="Oval 7"/>
          <p:cNvSpPr/>
          <p:nvPr/>
        </p:nvSpPr>
        <p:spPr>
          <a:xfrm>
            <a:off x="304800" y="1981200"/>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9" name="Title 8"/>
          <p:cNvSpPr>
            <a:spLocks noGrp="1"/>
          </p:cNvSpPr>
          <p:nvPr>
            <p:ph type="title"/>
          </p:nvPr>
        </p:nvSpPr>
        <p:spPr>
          <a:xfrm>
            <a:off x="2438400" y="914400"/>
            <a:ext cx="5181600" cy="1066800"/>
          </a:xfrm>
        </p:spPr>
        <p:txBody>
          <a:bodyPr>
            <a:noAutofit/>
          </a:bodyPr>
          <a:lstStyle/>
          <a:p>
            <a:pPr lvl="0">
              <a:spcBef>
                <a:spcPts val="0"/>
              </a:spcBef>
            </a:pPr>
            <a:r>
              <a:rPr lang="en-US" sz="4000" cap="none" dirty="0" smtClean="0">
                <a:solidFill>
                  <a:prstClr val="black">
                    <a:lumMod val="85000"/>
                    <a:lumOff val="15000"/>
                  </a:prstClr>
                </a:solidFill>
                <a:ea typeface="+mn-ea"/>
                <a:cs typeface="+mn-cs"/>
              </a:rPr>
              <a:t> BODY IMAGE:</a:t>
            </a:r>
            <a:endParaRPr lang="en-US" sz="4000" b="0" cap="none" dirty="0">
              <a:solidFill>
                <a:prstClr val="black">
                  <a:lumMod val="50000"/>
                  <a:lumOff val="50000"/>
                </a:prstClr>
              </a:solidFill>
              <a:ea typeface="+mn-ea"/>
              <a:cs typeface="+mn-cs"/>
            </a:endParaRPr>
          </a:p>
        </p:txBody>
      </p:sp>
      <p:sp>
        <p:nvSpPr>
          <p:cNvPr id="3" name="TextBox 2"/>
          <p:cNvSpPr txBox="1"/>
          <p:nvPr/>
        </p:nvSpPr>
        <p:spPr>
          <a:xfrm>
            <a:off x="3429000" y="2514600"/>
            <a:ext cx="4800600" cy="3046988"/>
          </a:xfrm>
          <a:prstGeom prst="rect">
            <a:avLst/>
          </a:prstGeom>
          <a:noFill/>
        </p:spPr>
        <p:txBody>
          <a:bodyPr wrap="square" rtlCol="0">
            <a:spAutoFit/>
          </a:bodyPr>
          <a:lstStyle/>
          <a:p>
            <a:pPr marL="285750" indent="-285750">
              <a:buFont typeface="Wingdings" charset="2"/>
              <a:buChar char="q"/>
            </a:pPr>
            <a:r>
              <a:rPr lang="en-US" sz="2400" dirty="0" smtClean="0"/>
              <a:t>One’s attitude towards one’s body</a:t>
            </a:r>
          </a:p>
          <a:p>
            <a:endParaRPr lang="en-US" sz="2400" dirty="0"/>
          </a:p>
          <a:p>
            <a:pPr marL="342900" indent="-342900">
              <a:buFont typeface="+mj-ea"/>
              <a:buAutoNum type="circleNumDbPlain"/>
            </a:pPr>
            <a:r>
              <a:rPr lang="en-US" sz="2400" dirty="0" smtClean="0"/>
              <a:t>How you see yourself </a:t>
            </a:r>
          </a:p>
          <a:p>
            <a:endParaRPr lang="en-US" sz="2400" dirty="0" smtClean="0"/>
          </a:p>
          <a:p>
            <a:pPr marL="342900" indent="-342900">
              <a:buFont typeface="+mj-ea"/>
              <a:buAutoNum type="circleNumDbPlain"/>
            </a:pPr>
            <a:r>
              <a:rPr lang="en-US" sz="2400" dirty="0" smtClean="0"/>
              <a:t>How you feel about how you look</a:t>
            </a:r>
          </a:p>
          <a:p>
            <a:endParaRPr lang="en-US" sz="2400" dirty="0" smtClean="0"/>
          </a:p>
          <a:p>
            <a:pPr marL="342900" indent="-342900">
              <a:buFont typeface="+mj-ea"/>
              <a:buAutoNum type="circleNumDbPlain"/>
            </a:pPr>
            <a:r>
              <a:rPr lang="en-US" sz="2400" dirty="0" smtClean="0"/>
              <a:t>How you think others perceive you </a:t>
            </a:r>
            <a:endParaRPr lang="en-US" sz="2400" dirty="0"/>
          </a:p>
        </p:txBody>
      </p:sp>
    </p:spTree>
    <p:extLst>
      <p:ext uri="{BB962C8B-B14F-4D97-AF65-F5344CB8AC3E}">
        <p14:creationId xmlns:p14="http://schemas.microsoft.com/office/powerpoint/2010/main" val="3743734904"/>
      </p:ext>
    </p:extLst>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Oval 3"/>
          <p:cNvSpPr/>
          <p:nvPr/>
        </p:nvSpPr>
        <p:spPr>
          <a:xfrm>
            <a:off x="7620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8" name="Oval 7"/>
          <p:cNvSpPr/>
          <p:nvPr/>
        </p:nvSpPr>
        <p:spPr>
          <a:xfrm>
            <a:off x="0" y="2209800"/>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9" name="Title 8"/>
          <p:cNvSpPr>
            <a:spLocks noGrp="1"/>
          </p:cNvSpPr>
          <p:nvPr>
            <p:ph type="title"/>
          </p:nvPr>
        </p:nvSpPr>
        <p:spPr>
          <a:xfrm>
            <a:off x="3048000" y="2286000"/>
            <a:ext cx="5410200" cy="1752600"/>
          </a:xfrm>
        </p:spPr>
        <p:txBody>
          <a:bodyPr>
            <a:noAutofit/>
          </a:bodyPr>
          <a:lstStyle/>
          <a:p>
            <a:pPr lvl="0" algn="ctr">
              <a:spcBef>
                <a:spcPts val="0"/>
              </a:spcBef>
            </a:pPr>
            <a:r>
              <a:rPr lang="en-US" sz="4000" cap="none" dirty="0" smtClean="0">
                <a:solidFill>
                  <a:prstClr val="black">
                    <a:lumMod val="85000"/>
                    <a:lumOff val="15000"/>
                  </a:prstClr>
                </a:solidFill>
                <a:ea typeface="+mn-ea"/>
                <a:cs typeface="+mn-cs"/>
              </a:rPr>
              <a:t>How do you know if you have a </a:t>
            </a:r>
            <a:br>
              <a:rPr lang="en-US" sz="4000" cap="none" dirty="0" smtClean="0">
                <a:solidFill>
                  <a:prstClr val="black">
                    <a:lumMod val="85000"/>
                    <a:lumOff val="15000"/>
                  </a:prstClr>
                </a:solidFill>
                <a:ea typeface="+mn-ea"/>
                <a:cs typeface="+mn-cs"/>
              </a:rPr>
            </a:br>
            <a:r>
              <a:rPr lang="en-US" sz="4000" cap="none" dirty="0" smtClean="0">
                <a:solidFill>
                  <a:prstClr val="black">
                    <a:lumMod val="85000"/>
                    <a:lumOff val="15000"/>
                  </a:prstClr>
                </a:solidFill>
                <a:ea typeface="+mn-ea"/>
                <a:cs typeface="+mn-cs"/>
              </a:rPr>
              <a:t> </a:t>
            </a:r>
            <a:r>
              <a:rPr lang="en-US" sz="4000" i="1" cap="none" dirty="0" smtClean="0">
                <a:solidFill>
                  <a:prstClr val="black">
                    <a:lumMod val="85000"/>
                    <a:lumOff val="15000"/>
                  </a:prstClr>
                </a:solidFill>
                <a:ea typeface="+mn-ea"/>
                <a:cs typeface="+mn-cs"/>
              </a:rPr>
              <a:t>Healthy</a:t>
            </a:r>
            <a:r>
              <a:rPr lang="en-US" sz="4000" cap="none" dirty="0" smtClean="0">
                <a:solidFill>
                  <a:prstClr val="black">
                    <a:lumMod val="85000"/>
                    <a:lumOff val="15000"/>
                  </a:prstClr>
                </a:solidFill>
                <a:ea typeface="+mn-ea"/>
                <a:cs typeface="+mn-cs"/>
              </a:rPr>
              <a:t> or an </a:t>
            </a:r>
            <a:r>
              <a:rPr lang="en-US" sz="4000" i="1" cap="none" dirty="0" smtClean="0">
                <a:solidFill>
                  <a:prstClr val="black">
                    <a:lumMod val="85000"/>
                    <a:lumOff val="15000"/>
                  </a:prstClr>
                </a:solidFill>
                <a:ea typeface="+mn-ea"/>
                <a:cs typeface="+mn-cs"/>
              </a:rPr>
              <a:t>Unhealthy </a:t>
            </a:r>
            <a:r>
              <a:rPr lang="en-US" sz="4000" cap="none" dirty="0" smtClean="0">
                <a:solidFill>
                  <a:prstClr val="black">
                    <a:lumMod val="85000"/>
                    <a:lumOff val="15000"/>
                  </a:prstClr>
                </a:solidFill>
                <a:ea typeface="+mn-ea"/>
                <a:cs typeface="+mn-cs"/>
              </a:rPr>
              <a:t>Body Image ?</a:t>
            </a:r>
            <a:endParaRPr lang="en-US" sz="4000" b="0" cap="none" dirty="0">
              <a:solidFill>
                <a:prstClr val="black">
                  <a:lumMod val="50000"/>
                  <a:lumOff val="50000"/>
                </a:prstClr>
              </a:solidFill>
              <a:ea typeface="+mn-ea"/>
              <a:cs typeface="+mn-cs"/>
            </a:endParaRPr>
          </a:p>
        </p:txBody>
      </p:sp>
    </p:spTree>
    <p:extLst>
      <p:ext uri="{BB962C8B-B14F-4D97-AF65-F5344CB8AC3E}">
        <p14:creationId xmlns:p14="http://schemas.microsoft.com/office/powerpoint/2010/main" val="3054178457"/>
      </p:ext>
    </p:extLst>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Oval 3"/>
          <p:cNvSpPr/>
          <p:nvPr/>
        </p:nvSpPr>
        <p:spPr>
          <a:xfrm>
            <a:off x="7620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8" name="Oval 7"/>
          <p:cNvSpPr/>
          <p:nvPr/>
        </p:nvSpPr>
        <p:spPr>
          <a:xfrm>
            <a:off x="0" y="2209800"/>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9" name="Title 8"/>
          <p:cNvSpPr>
            <a:spLocks noGrp="1"/>
          </p:cNvSpPr>
          <p:nvPr>
            <p:ph type="title"/>
          </p:nvPr>
        </p:nvSpPr>
        <p:spPr>
          <a:xfrm>
            <a:off x="3048000" y="990600"/>
            <a:ext cx="5029200" cy="1066800"/>
          </a:xfrm>
        </p:spPr>
        <p:txBody>
          <a:bodyPr>
            <a:noAutofit/>
          </a:bodyPr>
          <a:lstStyle/>
          <a:p>
            <a:pPr lvl="0" algn="ctr">
              <a:spcBef>
                <a:spcPts val="0"/>
              </a:spcBef>
            </a:pPr>
            <a:r>
              <a:rPr lang="en-US" sz="4000" cap="none" dirty="0" smtClean="0">
                <a:solidFill>
                  <a:prstClr val="black">
                    <a:lumMod val="85000"/>
                    <a:lumOff val="15000"/>
                  </a:prstClr>
                </a:solidFill>
                <a:ea typeface="+mn-ea"/>
                <a:cs typeface="+mn-cs"/>
              </a:rPr>
              <a:t>Healthy Body Image :</a:t>
            </a:r>
            <a:endParaRPr lang="en-US" sz="4000" b="0" cap="none" dirty="0">
              <a:solidFill>
                <a:prstClr val="black">
                  <a:lumMod val="50000"/>
                  <a:lumOff val="50000"/>
                </a:prstClr>
              </a:solidFill>
              <a:ea typeface="+mn-ea"/>
              <a:cs typeface="+mn-cs"/>
            </a:endParaRPr>
          </a:p>
        </p:txBody>
      </p:sp>
      <p:sp>
        <p:nvSpPr>
          <p:cNvPr id="2" name="TextBox 1"/>
          <p:cNvSpPr txBox="1"/>
          <p:nvPr/>
        </p:nvSpPr>
        <p:spPr>
          <a:xfrm>
            <a:off x="2971800" y="2057400"/>
            <a:ext cx="5257800" cy="3693319"/>
          </a:xfrm>
          <a:prstGeom prst="rect">
            <a:avLst/>
          </a:prstGeom>
          <a:noFill/>
        </p:spPr>
        <p:txBody>
          <a:bodyPr wrap="square" rtlCol="0">
            <a:spAutoFit/>
          </a:bodyPr>
          <a:lstStyle/>
          <a:p>
            <a:pPr marL="342900" indent="-342900">
              <a:buFont typeface="+mj-ea"/>
              <a:buAutoNum type="circleNumDbPlain"/>
            </a:pPr>
            <a:r>
              <a:rPr lang="en-US" sz="2400" dirty="0" smtClean="0"/>
              <a:t>Comfortable in your own skin</a:t>
            </a:r>
          </a:p>
          <a:p>
            <a:endParaRPr lang="en-US" sz="2400" dirty="0" smtClean="0"/>
          </a:p>
          <a:p>
            <a:pPr marL="342900" indent="-342900">
              <a:buFont typeface="+mj-ea"/>
              <a:buAutoNum type="circleNumDbPlain"/>
            </a:pPr>
            <a:r>
              <a:rPr lang="en-US" sz="2400" dirty="0" smtClean="0"/>
              <a:t>Happy with the way you look</a:t>
            </a:r>
          </a:p>
          <a:p>
            <a:endParaRPr lang="en-US" sz="2400" dirty="0" smtClean="0"/>
          </a:p>
          <a:p>
            <a:pPr marL="342900" indent="-342900">
              <a:buFont typeface="+mj-ea"/>
              <a:buAutoNum type="circleNumDbPlain"/>
            </a:pPr>
            <a:r>
              <a:rPr lang="en-US" sz="2400" dirty="0" smtClean="0"/>
              <a:t>Feeling good about yourself both inside and out</a:t>
            </a:r>
          </a:p>
          <a:p>
            <a:pPr marL="342900" indent="-342900">
              <a:buFont typeface="+mj-ea"/>
              <a:buAutoNum type="circleNumDbPlain"/>
            </a:pPr>
            <a:endParaRPr lang="en-US" sz="2400" dirty="0"/>
          </a:p>
          <a:p>
            <a:pPr marL="342900" indent="-342900">
              <a:buFont typeface="+mj-ea"/>
              <a:buAutoNum type="circleNumDbPlain"/>
            </a:pPr>
            <a:r>
              <a:rPr lang="en-US" sz="2400" dirty="0" smtClean="0"/>
              <a:t>You value who you are not what you look like </a:t>
            </a:r>
          </a:p>
          <a:p>
            <a:pPr marL="342900" indent="-342900">
              <a:buFont typeface="+mj-ea"/>
              <a:buAutoNum type="circleNumDbPlain"/>
            </a:pPr>
            <a:endParaRPr lang="en-US" dirty="0"/>
          </a:p>
        </p:txBody>
      </p:sp>
    </p:spTree>
    <p:extLst>
      <p:ext uri="{BB962C8B-B14F-4D97-AF65-F5344CB8AC3E}">
        <p14:creationId xmlns:p14="http://schemas.microsoft.com/office/powerpoint/2010/main" val="2691500393"/>
      </p:ext>
    </p:extLst>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Oval 3"/>
          <p:cNvSpPr/>
          <p:nvPr/>
        </p:nvSpPr>
        <p:spPr>
          <a:xfrm>
            <a:off x="7620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8" name="Oval 7"/>
          <p:cNvSpPr/>
          <p:nvPr/>
        </p:nvSpPr>
        <p:spPr>
          <a:xfrm>
            <a:off x="0" y="2209800"/>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9" name="Title 8"/>
          <p:cNvSpPr>
            <a:spLocks noGrp="1"/>
          </p:cNvSpPr>
          <p:nvPr>
            <p:ph type="title"/>
          </p:nvPr>
        </p:nvSpPr>
        <p:spPr>
          <a:xfrm>
            <a:off x="3048000" y="990600"/>
            <a:ext cx="4800600" cy="990600"/>
          </a:xfrm>
        </p:spPr>
        <p:txBody>
          <a:bodyPr>
            <a:noAutofit/>
          </a:bodyPr>
          <a:lstStyle/>
          <a:p>
            <a:pPr lvl="0" algn="ctr">
              <a:spcBef>
                <a:spcPts val="0"/>
              </a:spcBef>
            </a:pPr>
            <a:r>
              <a:rPr lang="en-US" sz="4000" cap="none" dirty="0" smtClean="0">
                <a:solidFill>
                  <a:prstClr val="black">
                    <a:lumMod val="85000"/>
                    <a:lumOff val="15000"/>
                  </a:prstClr>
                </a:solidFill>
                <a:ea typeface="+mn-ea"/>
                <a:cs typeface="+mn-cs"/>
              </a:rPr>
              <a:t>Unhealthy Body Image :</a:t>
            </a:r>
            <a:endParaRPr lang="en-US" sz="4000" b="0" cap="none" dirty="0">
              <a:solidFill>
                <a:prstClr val="black">
                  <a:lumMod val="50000"/>
                  <a:lumOff val="50000"/>
                </a:prstClr>
              </a:solidFill>
              <a:ea typeface="+mn-ea"/>
              <a:cs typeface="+mn-cs"/>
            </a:endParaRPr>
          </a:p>
        </p:txBody>
      </p:sp>
      <p:sp>
        <p:nvSpPr>
          <p:cNvPr id="2" name="TextBox 1"/>
          <p:cNvSpPr txBox="1"/>
          <p:nvPr/>
        </p:nvSpPr>
        <p:spPr>
          <a:xfrm>
            <a:off x="2971800" y="2362200"/>
            <a:ext cx="5715000" cy="4339650"/>
          </a:xfrm>
          <a:prstGeom prst="rect">
            <a:avLst/>
          </a:prstGeom>
          <a:noFill/>
        </p:spPr>
        <p:txBody>
          <a:bodyPr wrap="square" rtlCol="0">
            <a:spAutoFit/>
          </a:bodyPr>
          <a:lstStyle/>
          <a:p>
            <a:pPr marL="342900" indent="-342900">
              <a:buFont typeface="+mj-ea"/>
              <a:buAutoNum type="circleNumDbPlain"/>
            </a:pPr>
            <a:r>
              <a:rPr lang="en-US" sz="2200" dirty="0" smtClean="0"/>
              <a:t> </a:t>
            </a:r>
            <a:r>
              <a:rPr lang="en-US" sz="2400" dirty="0" smtClean="0"/>
              <a:t>you think your body is disgusting or that you are too fat/ too thin/ not buff enough/ not sexy enough /  that you are not good looking and no body loves you </a:t>
            </a:r>
          </a:p>
          <a:p>
            <a:pPr marL="342900" indent="-342900">
              <a:buFont typeface="+mj-ea"/>
              <a:buAutoNum type="circleNumDbPlain"/>
            </a:pPr>
            <a:endParaRPr lang="en-US" sz="2400" dirty="0"/>
          </a:p>
          <a:p>
            <a:pPr marL="342900" indent="-342900">
              <a:buFont typeface="+mj-ea"/>
              <a:buAutoNum type="circleNumDbPlain"/>
            </a:pPr>
            <a:r>
              <a:rPr lang="en-US" sz="2400" dirty="0" smtClean="0"/>
              <a:t>You feel like the way you look determines your value as a person</a:t>
            </a:r>
          </a:p>
          <a:p>
            <a:pPr marL="342900" indent="-342900">
              <a:buFont typeface="+mj-ea"/>
              <a:buAutoNum type="circleNumDbPlain"/>
            </a:pPr>
            <a:endParaRPr lang="en-US" sz="2400" dirty="0"/>
          </a:p>
          <a:p>
            <a:pPr marL="342900" indent="-342900">
              <a:buFont typeface="+mj-ea"/>
              <a:buAutoNum type="circleNumDbPlain"/>
            </a:pPr>
            <a:r>
              <a:rPr lang="en-US" sz="2400" dirty="0" smtClean="0"/>
              <a:t>You are so fixated on changing your body shape or appearance </a:t>
            </a:r>
          </a:p>
          <a:p>
            <a:pPr marL="342900" indent="-342900">
              <a:buFont typeface="+mj-ea"/>
              <a:buAutoNum type="circleNumDbPlain"/>
            </a:pPr>
            <a:endParaRPr lang="en-US" dirty="0"/>
          </a:p>
          <a:p>
            <a:pPr marL="342900" indent="-342900">
              <a:buFont typeface="+mj-ea"/>
              <a:buAutoNum type="circleNumDbPlain"/>
            </a:pPr>
            <a:endParaRPr lang="en-US" dirty="0"/>
          </a:p>
        </p:txBody>
      </p:sp>
    </p:spTree>
    <p:extLst>
      <p:ext uri="{BB962C8B-B14F-4D97-AF65-F5344CB8AC3E}">
        <p14:creationId xmlns:p14="http://schemas.microsoft.com/office/powerpoint/2010/main" val="2842190744"/>
      </p:ext>
    </p:extLst>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Oval 2"/>
          <p:cNvSpPr/>
          <p:nvPr/>
        </p:nvSpPr>
        <p:spPr>
          <a:xfrm>
            <a:off x="762000" y="1946209"/>
            <a:ext cx="2057400" cy="2057400"/>
          </a:xfrm>
          <a:prstGeom prst="ellipse">
            <a:avLst/>
          </a:prstGeom>
          <a:gradFill flip="none" rotWithShape="1">
            <a:gsLst>
              <a:gs pos="5000">
                <a:srgbClr val="84D830"/>
              </a:gs>
              <a:gs pos="48000">
                <a:srgbClr val="7BCF27"/>
              </a:gs>
              <a:gs pos="100000">
                <a:srgbClr val="56901C"/>
              </a:gs>
            </a:gsLst>
            <a:path path="circle">
              <a:fillToRect l="50000" t="50000" r="50000" b="50000"/>
            </a:path>
            <a:tileRect/>
          </a:gradFill>
          <a:ln w="5080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p>
        </p:txBody>
      </p:sp>
      <p:sp>
        <p:nvSpPr>
          <p:cNvPr id="6" name="Oval 5"/>
          <p:cNvSpPr/>
          <p:nvPr/>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8" name="Title 7"/>
          <p:cNvSpPr>
            <a:spLocks noGrp="1"/>
          </p:cNvSpPr>
          <p:nvPr>
            <p:ph type="title"/>
          </p:nvPr>
        </p:nvSpPr>
        <p:spPr/>
        <p:txBody>
          <a:bodyPr>
            <a:noAutofit/>
          </a:bodyPr>
          <a:lstStyle/>
          <a:p>
            <a:pPr lvl="0">
              <a:spcBef>
                <a:spcPts val="0"/>
              </a:spcBef>
            </a:pPr>
            <a:r>
              <a:rPr lang="en-US" sz="4000" cap="none" dirty="0" smtClean="0">
                <a:solidFill>
                  <a:prstClr val="black">
                    <a:lumMod val="85000"/>
                    <a:lumOff val="15000"/>
                  </a:prstClr>
                </a:solidFill>
                <a:ea typeface="+mn-ea"/>
                <a:cs typeface="+mn-cs"/>
              </a:rPr>
              <a:t>And who are the ADOLESCENTS ?</a:t>
            </a:r>
            <a:endParaRPr lang="en-US" sz="2800" dirty="0"/>
          </a:p>
        </p:txBody>
      </p:sp>
      <p:sp>
        <p:nvSpPr>
          <p:cNvPr id="9" name="Text Placeholder 8"/>
          <p:cNvSpPr>
            <a:spLocks noGrp="1"/>
          </p:cNvSpPr>
          <p:nvPr>
            <p:ph type="body" idx="1"/>
          </p:nvPr>
        </p:nvSpPr>
        <p:spPr/>
        <p:txBody>
          <a:bodyPr vert="horz" lIns="91440" tIns="45720" rIns="91440" bIns="45720" rtlCol="0" anchor="b">
            <a:normAutofit/>
          </a:bodyPr>
          <a:lstStyle/>
          <a:p>
            <a:pPr lvl="0">
              <a:spcBef>
                <a:spcPts val="0"/>
              </a:spcBef>
            </a:pPr>
            <a:r>
              <a:rPr lang="en-US" sz="1700" b="1" dirty="0" smtClean="0">
                <a:solidFill>
                  <a:prstClr val="black">
                    <a:lumMod val="75000"/>
                    <a:lumOff val="25000"/>
                  </a:prstClr>
                </a:solidFill>
              </a:rPr>
              <a:t>“lets understand them </a:t>
            </a:r>
            <a:r>
              <a:rPr lang="is-IS" sz="1700" b="1" dirty="0" smtClean="0">
                <a:solidFill>
                  <a:prstClr val="black">
                    <a:lumMod val="75000"/>
                    <a:lumOff val="25000"/>
                  </a:prstClr>
                </a:solidFill>
              </a:rPr>
              <a:t>… “</a:t>
            </a:r>
            <a:endParaRPr lang="en-US" sz="1700" b="1" dirty="0">
              <a:solidFill>
                <a:prstClr val="black">
                  <a:lumMod val="75000"/>
                  <a:lumOff val="2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Oval 2"/>
          <p:cNvSpPr/>
          <p:nvPr/>
        </p:nvSpPr>
        <p:spPr>
          <a:xfrm>
            <a:off x="762000" y="1946209"/>
            <a:ext cx="2057400" cy="2057400"/>
          </a:xfrm>
          <a:prstGeom prst="ellipse">
            <a:avLst/>
          </a:prstGeom>
          <a:gradFill flip="none" rotWithShape="1">
            <a:gsLst>
              <a:gs pos="5000">
                <a:srgbClr val="84D830"/>
              </a:gs>
              <a:gs pos="48000">
                <a:srgbClr val="7BCF27"/>
              </a:gs>
              <a:gs pos="100000">
                <a:srgbClr val="56901C"/>
              </a:gs>
            </a:gsLst>
            <a:path path="circle">
              <a:fillToRect l="50000" t="50000" r="50000" b="50000"/>
            </a:path>
            <a:tileRect/>
          </a:gradFill>
          <a:ln w="5080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p>
        </p:txBody>
      </p:sp>
      <p:sp>
        <p:nvSpPr>
          <p:cNvPr id="6" name="Oval 5"/>
          <p:cNvSpPr/>
          <p:nvPr/>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8" name="Title 7"/>
          <p:cNvSpPr>
            <a:spLocks noGrp="1"/>
          </p:cNvSpPr>
          <p:nvPr>
            <p:ph type="title"/>
          </p:nvPr>
        </p:nvSpPr>
        <p:spPr>
          <a:xfrm>
            <a:off x="2895600" y="990600"/>
            <a:ext cx="5257800" cy="1295400"/>
          </a:xfrm>
        </p:spPr>
        <p:txBody>
          <a:bodyPr>
            <a:noAutofit/>
          </a:bodyPr>
          <a:lstStyle/>
          <a:p>
            <a:pPr lvl="0">
              <a:spcBef>
                <a:spcPts val="0"/>
              </a:spcBef>
            </a:pPr>
            <a:r>
              <a:rPr lang="en-US" sz="4000" cap="none" dirty="0" smtClean="0">
                <a:solidFill>
                  <a:prstClr val="black">
                    <a:lumMod val="85000"/>
                    <a:lumOff val="15000"/>
                  </a:prstClr>
                </a:solidFill>
                <a:ea typeface="+mn-ea"/>
                <a:cs typeface="+mn-cs"/>
              </a:rPr>
              <a:t>ADOLESCENTS :</a:t>
            </a:r>
            <a:endParaRPr lang="en-US" sz="2800" dirty="0"/>
          </a:p>
        </p:txBody>
      </p:sp>
      <p:sp>
        <p:nvSpPr>
          <p:cNvPr id="4" name="TextBox 3"/>
          <p:cNvSpPr txBox="1"/>
          <p:nvPr/>
        </p:nvSpPr>
        <p:spPr>
          <a:xfrm>
            <a:off x="3640667" y="2624666"/>
            <a:ext cx="4969933" cy="1938992"/>
          </a:xfrm>
          <a:prstGeom prst="rect">
            <a:avLst/>
          </a:prstGeom>
          <a:noFill/>
        </p:spPr>
        <p:txBody>
          <a:bodyPr wrap="square" rtlCol="0">
            <a:spAutoFit/>
          </a:bodyPr>
          <a:lstStyle/>
          <a:p>
            <a:pPr marL="342900" indent="-342900">
              <a:buFont typeface="+mj-ea"/>
              <a:buAutoNum type="circleNumDbPlain"/>
            </a:pPr>
            <a:r>
              <a:rPr lang="en-US" sz="2400" dirty="0" smtClean="0"/>
              <a:t>One who is at transition stage in human development from childhood to adulthood</a:t>
            </a:r>
          </a:p>
          <a:p>
            <a:pPr marL="342900" indent="-342900">
              <a:buFont typeface="+mj-ea"/>
              <a:buAutoNum type="circleNumDbPlain"/>
            </a:pPr>
            <a:endParaRPr lang="en-US" sz="2400" dirty="0"/>
          </a:p>
          <a:p>
            <a:pPr marL="342900" indent="-342900">
              <a:buFont typeface="+mj-ea"/>
              <a:buAutoNum type="circleNumDbPlain"/>
            </a:pPr>
            <a:r>
              <a:rPr lang="en-US" sz="2400" dirty="0" smtClean="0"/>
              <a:t>From 10 – 19 years of age </a:t>
            </a:r>
            <a:endParaRPr lang="en-US" sz="2400" dirty="0"/>
          </a:p>
        </p:txBody>
      </p:sp>
    </p:spTree>
    <p:extLst>
      <p:ext uri="{BB962C8B-B14F-4D97-AF65-F5344CB8AC3E}">
        <p14:creationId xmlns:p14="http://schemas.microsoft.com/office/powerpoint/2010/main" val="2566603880"/>
      </p:ext>
    </p:extLst>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Oval 2"/>
          <p:cNvSpPr/>
          <p:nvPr/>
        </p:nvSpPr>
        <p:spPr>
          <a:xfrm>
            <a:off x="762000" y="1946209"/>
            <a:ext cx="2057400" cy="2057400"/>
          </a:xfrm>
          <a:prstGeom prst="ellipse">
            <a:avLst/>
          </a:prstGeom>
          <a:gradFill flip="none" rotWithShape="1">
            <a:gsLst>
              <a:gs pos="5000">
                <a:srgbClr val="84D830"/>
              </a:gs>
              <a:gs pos="48000">
                <a:srgbClr val="7BCF27"/>
              </a:gs>
              <a:gs pos="100000">
                <a:srgbClr val="56901C"/>
              </a:gs>
            </a:gsLst>
            <a:path path="circle">
              <a:fillToRect l="50000" t="50000" r="50000" b="50000"/>
            </a:path>
            <a:tileRect/>
          </a:gradFill>
          <a:ln w="5080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p>
        </p:txBody>
      </p:sp>
      <p:sp>
        <p:nvSpPr>
          <p:cNvPr id="6" name="Oval 5"/>
          <p:cNvSpPr/>
          <p:nvPr/>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8" name="Title 7"/>
          <p:cNvSpPr>
            <a:spLocks noGrp="1"/>
          </p:cNvSpPr>
          <p:nvPr>
            <p:ph type="title"/>
          </p:nvPr>
        </p:nvSpPr>
        <p:spPr>
          <a:xfrm>
            <a:off x="2895600" y="990600"/>
            <a:ext cx="5257800" cy="914400"/>
          </a:xfrm>
        </p:spPr>
        <p:txBody>
          <a:bodyPr>
            <a:noAutofit/>
          </a:bodyPr>
          <a:lstStyle/>
          <a:p>
            <a:pPr lvl="0" algn="ctr">
              <a:spcBef>
                <a:spcPts val="0"/>
              </a:spcBef>
            </a:pPr>
            <a:r>
              <a:rPr lang="en-US" sz="4000" cap="none" dirty="0" smtClean="0">
                <a:solidFill>
                  <a:prstClr val="black">
                    <a:lumMod val="85000"/>
                    <a:lumOff val="15000"/>
                  </a:prstClr>
                </a:solidFill>
                <a:ea typeface="+mn-ea"/>
                <a:cs typeface="+mn-cs"/>
              </a:rPr>
              <a:t>Characteristics of Adolescents:</a:t>
            </a:r>
            <a:endParaRPr lang="en-US" sz="2800" dirty="0"/>
          </a:p>
        </p:txBody>
      </p:sp>
      <p:sp>
        <p:nvSpPr>
          <p:cNvPr id="4" name="TextBox 3"/>
          <p:cNvSpPr txBox="1"/>
          <p:nvPr/>
        </p:nvSpPr>
        <p:spPr>
          <a:xfrm>
            <a:off x="2895600" y="2438400"/>
            <a:ext cx="5791199" cy="3785652"/>
          </a:xfrm>
          <a:prstGeom prst="rect">
            <a:avLst/>
          </a:prstGeom>
          <a:noFill/>
        </p:spPr>
        <p:txBody>
          <a:bodyPr wrap="square" rtlCol="0">
            <a:spAutoFit/>
          </a:bodyPr>
          <a:lstStyle/>
          <a:p>
            <a:pPr marL="342900" indent="-342900">
              <a:buFont typeface="+mj-ea"/>
              <a:buAutoNum type="circleNumDbPlain"/>
            </a:pPr>
            <a:r>
              <a:rPr lang="en-US" sz="2400" dirty="0" smtClean="0"/>
              <a:t>Rapid physical growth and development – changes in voice, height, weight and strength</a:t>
            </a:r>
          </a:p>
          <a:p>
            <a:pPr marL="342900" indent="-342900">
              <a:buFont typeface="+mj-ea"/>
              <a:buAutoNum type="circleNumDbPlain"/>
            </a:pPr>
            <a:endParaRPr lang="en-US" sz="2400" dirty="0"/>
          </a:p>
          <a:p>
            <a:pPr marL="342900" indent="-342900">
              <a:buFont typeface="+mj-ea"/>
              <a:buAutoNum type="circleNumDbPlain"/>
            </a:pPr>
            <a:r>
              <a:rPr lang="en-US" sz="2400" dirty="0" smtClean="0"/>
              <a:t>Sexual maturity leading to strong curiosity about sexual activities</a:t>
            </a:r>
          </a:p>
          <a:p>
            <a:endParaRPr lang="en-US" sz="2400" dirty="0"/>
          </a:p>
          <a:p>
            <a:pPr marL="342900" indent="-342900">
              <a:buFont typeface="+mj-ea"/>
              <a:buAutoNum type="circleNumDbPlain"/>
            </a:pPr>
            <a:endParaRPr lang="en-US" sz="2400" dirty="0" smtClean="0"/>
          </a:p>
          <a:p>
            <a:pPr marL="342900" indent="-342900">
              <a:buFont typeface="+mj-ea"/>
              <a:buAutoNum type="circleNumDbPlain"/>
            </a:pPr>
            <a:endParaRPr lang="en-US" sz="2400" dirty="0"/>
          </a:p>
          <a:p>
            <a:pPr marL="342900" indent="-342900">
              <a:buFont typeface="+mj-ea"/>
              <a:buAutoNum type="circleNumDbPlain"/>
            </a:pPr>
            <a:endParaRPr lang="en-US" sz="2400" dirty="0"/>
          </a:p>
        </p:txBody>
      </p:sp>
    </p:spTree>
    <p:extLst>
      <p:ext uri="{BB962C8B-B14F-4D97-AF65-F5344CB8AC3E}">
        <p14:creationId xmlns:p14="http://schemas.microsoft.com/office/powerpoint/2010/main" val="1919705612"/>
      </p:ext>
    </p:extLst>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Oval 2"/>
          <p:cNvSpPr/>
          <p:nvPr/>
        </p:nvSpPr>
        <p:spPr>
          <a:xfrm>
            <a:off x="762000" y="1946209"/>
            <a:ext cx="2057400" cy="2057400"/>
          </a:xfrm>
          <a:prstGeom prst="ellipse">
            <a:avLst/>
          </a:prstGeom>
          <a:gradFill flip="none" rotWithShape="1">
            <a:gsLst>
              <a:gs pos="5000">
                <a:srgbClr val="84D830"/>
              </a:gs>
              <a:gs pos="48000">
                <a:srgbClr val="7BCF27"/>
              </a:gs>
              <a:gs pos="100000">
                <a:srgbClr val="56901C"/>
              </a:gs>
            </a:gsLst>
            <a:path path="circle">
              <a:fillToRect l="50000" t="50000" r="50000" b="50000"/>
            </a:path>
            <a:tileRect/>
          </a:gradFill>
          <a:ln w="5080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p>
        </p:txBody>
      </p:sp>
      <p:sp>
        <p:nvSpPr>
          <p:cNvPr id="6" name="Oval 5"/>
          <p:cNvSpPr/>
          <p:nvPr/>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8" name="Title 7"/>
          <p:cNvSpPr>
            <a:spLocks noGrp="1"/>
          </p:cNvSpPr>
          <p:nvPr>
            <p:ph type="title"/>
          </p:nvPr>
        </p:nvSpPr>
        <p:spPr>
          <a:xfrm>
            <a:off x="2895600" y="1295400"/>
            <a:ext cx="5257800" cy="914400"/>
          </a:xfrm>
        </p:spPr>
        <p:txBody>
          <a:bodyPr>
            <a:noAutofit/>
          </a:bodyPr>
          <a:lstStyle/>
          <a:p>
            <a:pPr lvl="0" algn="ctr">
              <a:spcBef>
                <a:spcPts val="0"/>
              </a:spcBef>
            </a:pPr>
            <a:r>
              <a:rPr lang="en-US" sz="4000" cap="none" dirty="0" smtClean="0">
                <a:solidFill>
                  <a:prstClr val="black">
                    <a:lumMod val="85000"/>
                    <a:lumOff val="15000"/>
                  </a:prstClr>
                </a:solidFill>
                <a:ea typeface="+mn-ea"/>
                <a:cs typeface="+mn-cs"/>
              </a:rPr>
              <a:t>More characteristics of Adolescents:</a:t>
            </a:r>
            <a:endParaRPr lang="en-US" sz="2800" dirty="0"/>
          </a:p>
        </p:txBody>
      </p:sp>
      <p:sp>
        <p:nvSpPr>
          <p:cNvPr id="4" name="TextBox 3"/>
          <p:cNvSpPr txBox="1"/>
          <p:nvPr/>
        </p:nvSpPr>
        <p:spPr>
          <a:xfrm>
            <a:off x="2895600" y="2667000"/>
            <a:ext cx="6036733" cy="2308324"/>
          </a:xfrm>
          <a:prstGeom prst="rect">
            <a:avLst/>
          </a:prstGeom>
          <a:noFill/>
        </p:spPr>
        <p:txBody>
          <a:bodyPr wrap="square" rtlCol="0">
            <a:spAutoFit/>
          </a:bodyPr>
          <a:lstStyle/>
          <a:p>
            <a:pPr marL="342900" indent="-342900">
              <a:buFont typeface="+mj-ea"/>
              <a:buAutoNum type="circleNumDbPlain"/>
            </a:pPr>
            <a:endParaRPr lang="en-US" sz="2400" dirty="0"/>
          </a:p>
          <a:p>
            <a:pPr marL="457200" indent="-457200">
              <a:buFont typeface="+mj-ea"/>
              <a:buAutoNum type="circleNumDbPlain" startAt="3"/>
            </a:pPr>
            <a:r>
              <a:rPr lang="en-US" sz="2400" dirty="0"/>
              <a:t>Experimentation and development of adult thought processes</a:t>
            </a:r>
          </a:p>
          <a:p>
            <a:pPr marL="342900" indent="-342900">
              <a:buFont typeface="+mj-ea"/>
              <a:buAutoNum type="circleNumDbPlain" startAt="3"/>
            </a:pPr>
            <a:endParaRPr lang="en-US" sz="2400" dirty="0"/>
          </a:p>
          <a:p>
            <a:pPr marL="342900" indent="-342900">
              <a:buFont typeface="+mj-ea"/>
              <a:buAutoNum type="circleNumDbPlain" startAt="3"/>
            </a:pPr>
            <a:r>
              <a:rPr lang="en-US" sz="2400" dirty="0"/>
              <a:t>Seeking independence and a unique </a:t>
            </a:r>
            <a:r>
              <a:rPr lang="en-US" sz="2400" dirty="0" smtClean="0"/>
              <a:t>identity</a:t>
            </a:r>
            <a:endParaRPr lang="en-US" sz="2400" dirty="0"/>
          </a:p>
        </p:txBody>
      </p:sp>
    </p:spTree>
    <p:extLst>
      <p:ext uri="{BB962C8B-B14F-4D97-AF65-F5344CB8AC3E}">
        <p14:creationId xmlns:p14="http://schemas.microsoft.com/office/powerpoint/2010/main" val="4264568368"/>
      </p:ext>
    </p:extLst>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cstate="print"/>
          <a:stretch>
            <a:fillRect/>
          </a:stretch>
        </p:blipFill>
        <p:spPr>
          <a:xfrm>
            <a:off x="0" y="762000"/>
            <a:ext cx="2445488" cy="2286000"/>
          </a:xfrm>
          <a:prstGeom prst="rect">
            <a:avLst/>
          </a:prstGeom>
        </p:spPr>
      </p:pic>
      <p:sp>
        <p:nvSpPr>
          <p:cNvPr id="4" name="TextBox 3"/>
          <p:cNvSpPr txBox="1"/>
          <p:nvPr/>
        </p:nvSpPr>
        <p:spPr>
          <a:xfrm>
            <a:off x="1143000" y="457200"/>
            <a:ext cx="7229475" cy="461665"/>
          </a:xfrm>
          <a:prstGeom prst="rect">
            <a:avLst/>
          </a:prstGeom>
          <a:noFill/>
        </p:spPr>
        <p:txBody>
          <a:bodyPr wrap="square" rtlCol="0" anchor="b" anchorCtr="0">
            <a:normAutofit/>
          </a:bodyPr>
          <a:lstStyle/>
          <a:p>
            <a:r>
              <a:rPr lang="en-US" sz="2400" dirty="0" smtClean="0">
                <a:solidFill>
                  <a:prstClr val="black">
                    <a:lumMod val="50000"/>
                    <a:lumOff val="50000"/>
                  </a:prstClr>
                </a:solidFill>
              </a:rPr>
              <a:t>Okay folks, lets get interactive now </a:t>
            </a:r>
            <a:r>
              <a:rPr lang="is-IS" sz="2400" dirty="0" smtClean="0">
                <a:solidFill>
                  <a:prstClr val="black">
                    <a:lumMod val="50000"/>
                    <a:lumOff val="50000"/>
                  </a:prstClr>
                </a:solidFill>
              </a:rPr>
              <a:t>…</a:t>
            </a:r>
            <a:endParaRPr lang="en-US" sz="2400" dirty="0">
              <a:solidFill>
                <a:prstClr val="black">
                  <a:lumMod val="50000"/>
                  <a:lumOff val="50000"/>
                </a:prstClr>
              </a:solidFill>
            </a:endParaRPr>
          </a:p>
        </p:txBody>
      </p:sp>
      <p:sp>
        <p:nvSpPr>
          <p:cNvPr id="7" name="Title 6"/>
          <p:cNvSpPr>
            <a:spLocks noGrp="1"/>
          </p:cNvSpPr>
          <p:nvPr>
            <p:ph type="title"/>
          </p:nvPr>
        </p:nvSpPr>
        <p:spPr>
          <a:xfrm>
            <a:off x="1143000" y="1676400"/>
            <a:ext cx="7543800" cy="2133600"/>
          </a:xfrm>
        </p:spPr>
        <p:txBody>
          <a:bodyPr wrap="square" tIns="0" bIns="0" anchor="t" anchorCtr="0">
            <a:normAutofit fontScale="90000"/>
          </a:bodyPr>
          <a:lstStyle/>
          <a:p>
            <a:pPr algn="ctr"/>
            <a:r>
              <a:rPr lang="en-US" sz="7800" b="1" dirty="0" smtClean="0">
                <a:solidFill>
                  <a:prstClr val="black">
                    <a:lumMod val="85000"/>
                    <a:lumOff val="15000"/>
                  </a:prstClr>
                </a:solidFill>
                <a:latin typeface="+mn-lt"/>
              </a:rPr>
              <a:t>Group Discussion Exercise!!</a:t>
            </a:r>
            <a:endParaRPr lang="en-US" sz="7800" dirty="0">
              <a:latin typeface="+mn-l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cstate="print"/>
          <a:stretch>
            <a:fillRect/>
          </a:stretch>
        </p:blipFill>
        <p:spPr>
          <a:xfrm>
            <a:off x="0" y="990600"/>
            <a:ext cx="2445488" cy="2286000"/>
          </a:xfrm>
          <a:prstGeom prst="rect">
            <a:avLst/>
          </a:prstGeom>
        </p:spPr>
      </p:pic>
      <p:sp>
        <p:nvSpPr>
          <p:cNvPr id="7" name="Title 6"/>
          <p:cNvSpPr>
            <a:spLocks noGrp="1"/>
          </p:cNvSpPr>
          <p:nvPr>
            <p:ph type="title"/>
          </p:nvPr>
        </p:nvSpPr>
        <p:spPr>
          <a:xfrm>
            <a:off x="1752600" y="1371600"/>
            <a:ext cx="6400800" cy="1905000"/>
          </a:xfrm>
        </p:spPr>
        <p:txBody>
          <a:bodyPr wrap="square" tIns="0" bIns="0" anchor="t" anchorCtr="0">
            <a:noAutofit/>
          </a:bodyPr>
          <a:lstStyle/>
          <a:p>
            <a:r>
              <a:rPr lang="en-US" sz="3600" b="1" dirty="0" smtClean="0">
                <a:solidFill>
                  <a:prstClr val="black">
                    <a:lumMod val="85000"/>
                    <a:lumOff val="15000"/>
                  </a:prstClr>
                </a:solidFill>
                <a:latin typeface="+mn-lt"/>
              </a:rPr>
              <a:t>Analyze the case example below and answer the questions that follow:</a:t>
            </a:r>
            <a:endParaRPr lang="en-US" sz="3600" dirty="0">
              <a:latin typeface="+mn-lt"/>
            </a:endParaRPr>
          </a:p>
        </p:txBody>
      </p:sp>
    </p:spTree>
    <p:custDataLst>
      <p:tags r:id="rId1"/>
    </p:custDataLst>
    <p:extLst>
      <p:ext uri="{BB962C8B-B14F-4D97-AF65-F5344CB8AC3E}">
        <p14:creationId xmlns:p14="http://schemas.microsoft.com/office/powerpoint/2010/main" val="3438561620"/>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2819400" y="4572000"/>
            <a:ext cx="4267200" cy="923330"/>
          </a:xfrm>
          <a:prstGeom prst="rect">
            <a:avLst/>
          </a:prstGeom>
          <a:noFill/>
        </p:spPr>
        <p:txBody>
          <a:bodyPr wrap="square" rtlCol="0">
            <a:spAutoFit/>
          </a:bodyPr>
          <a:lstStyle/>
          <a:p>
            <a:r>
              <a:rPr lang="en-US" b="1" dirty="0" smtClean="0"/>
              <a:t>Stage 1</a:t>
            </a:r>
            <a:r>
              <a:rPr lang="en-US" dirty="0" smtClean="0"/>
              <a:t>- </a:t>
            </a:r>
            <a:r>
              <a:rPr lang="en-US" dirty="0" err="1" smtClean="0"/>
              <a:t>Tiwonge</a:t>
            </a:r>
            <a:r>
              <a:rPr lang="en-US" dirty="0" smtClean="0"/>
              <a:t> with her mother  at age 10 - still in primary school</a:t>
            </a:r>
          </a:p>
          <a:p>
            <a:endParaRPr lang="en-US" dirty="0"/>
          </a:p>
        </p:txBody>
      </p:sp>
      <p:pic>
        <p:nvPicPr>
          <p:cNvPr id="16" name="Picture 15"/>
          <p:cNvPicPr>
            <a:picLocks noChangeAspect="1"/>
          </p:cNvPicPr>
          <p:nvPr/>
        </p:nvPicPr>
        <p:blipFill>
          <a:blip r:embed="rId2"/>
          <a:stretch>
            <a:fillRect/>
          </a:stretch>
        </p:blipFill>
        <p:spPr>
          <a:xfrm>
            <a:off x="152400" y="1524000"/>
            <a:ext cx="4800600" cy="2400300"/>
          </a:xfrm>
          <a:prstGeom prst="rect">
            <a:avLst/>
          </a:prstGeom>
        </p:spPr>
      </p:pic>
      <p:pic>
        <p:nvPicPr>
          <p:cNvPr id="18" name="Picture 17"/>
          <p:cNvPicPr>
            <a:picLocks noChangeAspect="1"/>
          </p:cNvPicPr>
          <p:nvPr/>
        </p:nvPicPr>
        <p:blipFill>
          <a:blip r:embed="rId3"/>
          <a:stretch>
            <a:fillRect/>
          </a:stretch>
        </p:blipFill>
        <p:spPr>
          <a:xfrm>
            <a:off x="5257800" y="1371601"/>
            <a:ext cx="3505200" cy="2591968"/>
          </a:xfrm>
          <a:prstGeom prst="rect">
            <a:avLst/>
          </a:prstGeom>
        </p:spPr>
      </p:pic>
      <p:sp>
        <p:nvSpPr>
          <p:cNvPr id="19" name="TextBox 18"/>
          <p:cNvSpPr txBox="1"/>
          <p:nvPr/>
        </p:nvSpPr>
        <p:spPr>
          <a:xfrm>
            <a:off x="1295400" y="152400"/>
            <a:ext cx="6838075" cy="923330"/>
          </a:xfrm>
          <a:prstGeom prst="rect">
            <a:avLst/>
          </a:prstGeom>
          <a:noFill/>
        </p:spPr>
        <p:txBody>
          <a:bodyPr wrap="none" rtlCol="0">
            <a:spAutoFit/>
          </a:bodyPr>
          <a:lstStyle/>
          <a:p>
            <a:r>
              <a:rPr lang="en-US" sz="3600" b="1" i="1" dirty="0" smtClean="0">
                <a:latin typeface="Apple Casual"/>
                <a:cs typeface="Apple Casual"/>
              </a:rPr>
              <a:t>ABOUT A GIRL NAMED TIWONGE</a:t>
            </a:r>
          </a:p>
          <a:p>
            <a:endParaRPr lang="en-US" dirty="0"/>
          </a:p>
        </p:txBody>
      </p:sp>
    </p:spTree>
    <p:extLst>
      <p:ext uri="{BB962C8B-B14F-4D97-AF65-F5344CB8AC3E}">
        <p14:creationId xmlns:p14="http://schemas.microsoft.com/office/powerpoint/2010/main" val="134811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3867" y="152400"/>
            <a:ext cx="4038600" cy="4038600"/>
          </a:xfrm>
          <a:prstGeom prst="rect">
            <a:avLst/>
          </a:prstGeom>
        </p:spPr>
      </p:pic>
      <p:pic>
        <p:nvPicPr>
          <p:cNvPr id="4" name="Picture 3"/>
          <p:cNvPicPr>
            <a:picLocks noChangeAspect="1"/>
          </p:cNvPicPr>
          <p:nvPr/>
        </p:nvPicPr>
        <p:blipFill>
          <a:blip r:embed="rId3"/>
          <a:stretch>
            <a:fillRect/>
          </a:stretch>
        </p:blipFill>
        <p:spPr>
          <a:xfrm>
            <a:off x="5257800" y="304800"/>
            <a:ext cx="3048000" cy="2387600"/>
          </a:xfrm>
          <a:prstGeom prst="rect">
            <a:avLst/>
          </a:prstGeom>
        </p:spPr>
      </p:pic>
      <p:sp>
        <p:nvSpPr>
          <p:cNvPr id="5" name="TextBox 4"/>
          <p:cNvSpPr txBox="1"/>
          <p:nvPr/>
        </p:nvSpPr>
        <p:spPr>
          <a:xfrm>
            <a:off x="4343400" y="2743200"/>
            <a:ext cx="4572000" cy="2862323"/>
          </a:xfrm>
          <a:prstGeom prst="rect">
            <a:avLst/>
          </a:prstGeom>
          <a:noFill/>
        </p:spPr>
        <p:txBody>
          <a:bodyPr wrap="square" rtlCol="0">
            <a:spAutoFit/>
          </a:bodyPr>
          <a:lstStyle/>
          <a:p>
            <a:r>
              <a:rPr lang="en-US" b="1" dirty="0" smtClean="0"/>
              <a:t>Stage 2</a:t>
            </a:r>
            <a:r>
              <a:rPr lang="en-US" dirty="0" smtClean="0"/>
              <a:t>- </a:t>
            </a:r>
            <a:r>
              <a:rPr lang="en-US" dirty="0" err="1" smtClean="0"/>
              <a:t>Tiwonge</a:t>
            </a:r>
            <a:r>
              <a:rPr lang="en-US" dirty="0" smtClean="0"/>
              <a:t> with her mother at age 14. </a:t>
            </a:r>
            <a:r>
              <a:rPr lang="en-US" dirty="0"/>
              <a:t>S</a:t>
            </a:r>
            <a:r>
              <a:rPr lang="en-US" dirty="0" smtClean="0"/>
              <a:t>he is in secondary school now but her mother does not want her to go out and hang out with her friends. Her mother wants her to focus on studies.</a:t>
            </a:r>
          </a:p>
          <a:p>
            <a:pPr algn="r"/>
            <a:r>
              <a:rPr lang="en-US" dirty="0" smtClean="0"/>
              <a:t> </a:t>
            </a:r>
            <a:r>
              <a:rPr lang="en-US" i="1" dirty="0" smtClean="0"/>
              <a:t>“ Girls need to work hard in school in order to be taken seriously in this world. I don</a:t>
            </a:r>
            <a:r>
              <a:rPr lang="uk-UA" i="1" dirty="0" smtClean="0"/>
              <a:t>’</a:t>
            </a:r>
            <a:r>
              <a:rPr lang="en-US" i="1" dirty="0" smtClean="0"/>
              <a:t>t want you to end up like those girls in the street!”</a:t>
            </a:r>
          </a:p>
          <a:p>
            <a:endParaRPr lang="en-US" dirty="0" smtClean="0"/>
          </a:p>
          <a:p>
            <a:endParaRPr lang="en-US" dirty="0"/>
          </a:p>
        </p:txBody>
      </p:sp>
    </p:spTree>
    <p:extLst>
      <p:ext uri="{BB962C8B-B14F-4D97-AF65-F5344CB8AC3E}">
        <p14:creationId xmlns:p14="http://schemas.microsoft.com/office/powerpoint/2010/main" val="2821033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00400" y="2209800"/>
            <a:ext cx="3492500" cy="2324100"/>
          </a:xfrm>
          <a:prstGeom prst="rect">
            <a:avLst/>
          </a:prstGeom>
        </p:spPr>
      </p:pic>
      <p:pic>
        <p:nvPicPr>
          <p:cNvPr id="6" name="Picture 5"/>
          <p:cNvPicPr>
            <a:picLocks noChangeAspect="1"/>
          </p:cNvPicPr>
          <p:nvPr/>
        </p:nvPicPr>
        <p:blipFill>
          <a:blip r:embed="rId3"/>
          <a:stretch>
            <a:fillRect/>
          </a:stretch>
        </p:blipFill>
        <p:spPr>
          <a:xfrm>
            <a:off x="7010400" y="0"/>
            <a:ext cx="1295400" cy="1951972"/>
          </a:xfrm>
          <a:prstGeom prst="rect">
            <a:avLst/>
          </a:prstGeom>
        </p:spPr>
      </p:pic>
      <p:pic>
        <p:nvPicPr>
          <p:cNvPr id="7" name="Picture 6"/>
          <p:cNvPicPr>
            <a:picLocks noChangeAspect="1"/>
          </p:cNvPicPr>
          <p:nvPr/>
        </p:nvPicPr>
        <p:blipFill>
          <a:blip r:embed="rId4"/>
          <a:stretch>
            <a:fillRect/>
          </a:stretch>
        </p:blipFill>
        <p:spPr>
          <a:xfrm>
            <a:off x="762000" y="25400"/>
            <a:ext cx="2590800" cy="1794369"/>
          </a:xfrm>
          <a:prstGeom prst="rect">
            <a:avLst/>
          </a:prstGeom>
        </p:spPr>
      </p:pic>
      <p:sp>
        <p:nvSpPr>
          <p:cNvPr id="8" name="TextBox 7"/>
          <p:cNvSpPr txBox="1"/>
          <p:nvPr/>
        </p:nvSpPr>
        <p:spPr>
          <a:xfrm>
            <a:off x="5715000" y="4572000"/>
            <a:ext cx="3200400" cy="1200329"/>
          </a:xfrm>
          <a:prstGeom prst="rect">
            <a:avLst/>
          </a:prstGeom>
          <a:noFill/>
        </p:spPr>
        <p:txBody>
          <a:bodyPr wrap="square" rtlCol="0">
            <a:spAutoFit/>
          </a:bodyPr>
          <a:lstStyle/>
          <a:p>
            <a:r>
              <a:rPr lang="en-US" b="1" dirty="0" smtClean="0"/>
              <a:t>Stage 3 </a:t>
            </a:r>
            <a:r>
              <a:rPr lang="en-US" dirty="0" smtClean="0"/>
              <a:t>- </a:t>
            </a:r>
            <a:r>
              <a:rPr lang="en-US" dirty="0" err="1" smtClean="0"/>
              <a:t>Tiwonge</a:t>
            </a:r>
            <a:r>
              <a:rPr lang="en-US" dirty="0" smtClean="0"/>
              <a:t> at age 15 – wondering if she should run away from home.</a:t>
            </a:r>
          </a:p>
          <a:p>
            <a:endParaRPr lang="en-US" dirty="0"/>
          </a:p>
        </p:txBody>
      </p:sp>
      <p:sp>
        <p:nvSpPr>
          <p:cNvPr id="9" name="Cloud Callout 8"/>
          <p:cNvSpPr/>
          <p:nvPr/>
        </p:nvSpPr>
        <p:spPr>
          <a:xfrm>
            <a:off x="3200400" y="457200"/>
            <a:ext cx="1676400" cy="1371600"/>
          </a:xfrm>
          <a:prstGeom prst="cloudCallout">
            <a:avLst>
              <a:gd name="adj1" fmla="val 54476"/>
              <a:gd name="adj2" fmla="val 72623"/>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Cloud Callout 9"/>
          <p:cNvSpPr/>
          <p:nvPr/>
        </p:nvSpPr>
        <p:spPr>
          <a:xfrm>
            <a:off x="5410200" y="0"/>
            <a:ext cx="1676400" cy="1371600"/>
          </a:xfrm>
          <a:prstGeom prst="cloudCallout">
            <a:avLst>
              <a:gd name="adj1" fmla="val -38454"/>
              <a:gd name="adj2" fmla="val 105956"/>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3910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52400"/>
            <a:ext cx="3327400" cy="2438400"/>
          </a:xfrm>
          <a:prstGeom prst="rect">
            <a:avLst/>
          </a:prstGeom>
        </p:spPr>
      </p:pic>
      <p:pic>
        <p:nvPicPr>
          <p:cNvPr id="4" name="Picture 3"/>
          <p:cNvPicPr>
            <a:picLocks noChangeAspect="1"/>
          </p:cNvPicPr>
          <p:nvPr/>
        </p:nvPicPr>
        <p:blipFill>
          <a:blip r:embed="rId3"/>
          <a:stretch>
            <a:fillRect/>
          </a:stretch>
        </p:blipFill>
        <p:spPr>
          <a:xfrm>
            <a:off x="5676900" y="152400"/>
            <a:ext cx="3492500" cy="2324100"/>
          </a:xfrm>
          <a:prstGeom prst="rect">
            <a:avLst/>
          </a:prstGeom>
        </p:spPr>
      </p:pic>
      <p:sp>
        <p:nvSpPr>
          <p:cNvPr id="7" name="TextBox 6"/>
          <p:cNvSpPr txBox="1"/>
          <p:nvPr/>
        </p:nvSpPr>
        <p:spPr>
          <a:xfrm>
            <a:off x="381000" y="3429000"/>
            <a:ext cx="5029200" cy="1477328"/>
          </a:xfrm>
          <a:prstGeom prst="rect">
            <a:avLst/>
          </a:prstGeom>
          <a:noFill/>
        </p:spPr>
        <p:txBody>
          <a:bodyPr wrap="square" rtlCol="0">
            <a:spAutoFit/>
          </a:bodyPr>
          <a:lstStyle/>
          <a:p>
            <a:r>
              <a:rPr lang="en-US" b="1" dirty="0" smtClean="0"/>
              <a:t>Stage 4 </a:t>
            </a:r>
            <a:r>
              <a:rPr lang="en-US" dirty="0" smtClean="0"/>
              <a:t>- </a:t>
            </a:r>
            <a:r>
              <a:rPr lang="en-US" dirty="0" err="1" smtClean="0"/>
              <a:t>Tiwonge</a:t>
            </a:r>
            <a:r>
              <a:rPr lang="en-US" dirty="0" smtClean="0"/>
              <a:t>  at age 16/17</a:t>
            </a:r>
            <a:r>
              <a:rPr lang="en-US" dirty="0"/>
              <a:t> </a:t>
            </a:r>
            <a:r>
              <a:rPr lang="en-US" dirty="0" smtClean="0"/>
              <a:t>– has very few friends and  finds comfort in snacks and </a:t>
            </a:r>
            <a:r>
              <a:rPr lang="en-US" dirty="0" err="1" smtClean="0"/>
              <a:t>Tv</a:t>
            </a:r>
            <a:r>
              <a:rPr lang="en-US" dirty="0" smtClean="0"/>
              <a:t> since she is at home most of the times. Her mobile phone is her best connection to the outside world.</a:t>
            </a:r>
          </a:p>
          <a:p>
            <a:endParaRPr lang="en-US" dirty="0"/>
          </a:p>
        </p:txBody>
      </p:sp>
      <p:pic>
        <p:nvPicPr>
          <p:cNvPr id="8" name="Picture 7"/>
          <p:cNvPicPr>
            <a:picLocks noChangeAspect="1"/>
          </p:cNvPicPr>
          <p:nvPr/>
        </p:nvPicPr>
        <p:blipFill>
          <a:blip r:embed="rId4"/>
          <a:stretch>
            <a:fillRect/>
          </a:stretch>
        </p:blipFill>
        <p:spPr>
          <a:xfrm>
            <a:off x="3505200" y="914400"/>
            <a:ext cx="1932774" cy="1752600"/>
          </a:xfrm>
          <a:prstGeom prst="rect">
            <a:avLst/>
          </a:prstGeom>
        </p:spPr>
      </p:pic>
      <p:pic>
        <p:nvPicPr>
          <p:cNvPr id="10" name="Picture 9"/>
          <p:cNvPicPr>
            <a:picLocks noChangeAspect="1"/>
          </p:cNvPicPr>
          <p:nvPr/>
        </p:nvPicPr>
        <p:blipFill>
          <a:blip r:embed="rId5"/>
          <a:stretch>
            <a:fillRect/>
          </a:stretch>
        </p:blipFill>
        <p:spPr>
          <a:xfrm>
            <a:off x="5867400" y="2819400"/>
            <a:ext cx="3073400" cy="2641600"/>
          </a:xfrm>
          <a:prstGeom prst="rect">
            <a:avLst/>
          </a:prstGeom>
        </p:spPr>
      </p:pic>
    </p:spTree>
    <p:extLst>
      <p:ext uri="{BB962C8B-B14F-4D97-AF65-F5344CB8AC3E}">
        <p14:creationId xmlns:p14="http://schemas.microsoft.com/office/powerpoint/2010/main" val="435506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3867" y="1752600"/>
            <a:ext cx="3657600" cy="1828800"/>
          </a:xfrm>
          <a:prstGeom prst="rect">
            <a:avLst/>
          </a:prstGeom>
        </p:spPr>
      </p:pic>
      <p:pic>
        <p:nvPicPr>
          <p:cNvPr id="6" name="Picture 5"/>
          <p:cNvPicPr>
            <a:picLocks noChangeAspect="1"/>
          </p:cNvPicPr>
          <p:nvPr/>
        </p:nvPicPr>
        <p:blipFill>
          <a:blip r:embed="rId3"/>
          <a:stretch>
            <a:fillRect/>
          </a:stretch>
        </p:blipFill>
        <p:spPr>
          <a:xfrm>
            <a:off x="6629400" y="152400"/>
            <a:ext cx="2514600" cy="1883523"/>
          </a:xfrm>
          <a:prstGeom prst="rect">
            <a:avLst/>
          </a:prstGeom>
        </p:spPr>
      </p:pic>
      <p:pic>
        <p:nvPicPr>
          <p:cNvPr id="8" name="Picture 7"/>
          <p:cNvPicPr>
            <a:picLocks noChangeAspect="1"/>
          </p:cNvPicPr>
          <p:nvPr/>
        </p:nvPicPr>
        <p:blipFill>
          <a:blip r:embed="rId4"/>
          <a:stretch>
            <a:fillRect/>
          </a:stretch>
        </p:blipFill>
        <p:spPr>
          <a:xfrm>
            <a:off x="5029200" y="2743200"/>
            <a:ext cx="1724060" cy="2590800"/>
          </a:xfrm>
          <a:prstGeom prst="rect">
            <a:avLst/>
          </a:prstGeom>
        </p:spPr>
      </p:pic>
      <p:sp>
        <p:nvSpPr>
          <p:cNvPr id="10" name="Cloud Callout 9"/>
          <p:cNvSpPr/>
          <p:nvPr/>
        </p:nvSpPr>
        <p:spPr>
          <a:xfrm>
            <a:off x="3505200" y="152400"/>
            <a:ext cx="1524000" cy="685800"/>
          </a:xfrm>
          <a:prstGeom prst="cloudCallout">
            <a:avLst>
              <a:gd name="adj1" fmla="val -100016"/>
              <a:gd name="adj2" fmla="val 168550"/>
            </a:avLst>
          </a:prstGeom>
          <a:solidFill>
            <a:schemeClr val="tx1">
              <a:lumMod val="25000"/>
              <a:lumOff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loud Callout 10"/>
          <p:cNvSpPr/>
          <p:nvPr/>
        </p:nvSpPr>
        <p:spPr>
          <a:xfrm>
            <a:off x="3733800" y="4648200"/>
            <a:ext cx="1524000" cy="685800"/>
          </a:xfrm>
          <a:prstGeom prst="cloudCallout">
            <a:avLst>
              <a:gd name="adj1" fmla="val -90014"/>
              <a:gd name="adj2" fmla="val -187005"/>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52400" y="3886200"/>
            <a:ext cx="2971800" cy="1754327"/>
          </a:xfrm>
          <a:prstGeom prst="rect">
            <a:avLst/>
          </a:prstGeom>
          <a:noFill/>
        </p:spPr>
        <p:txBody>
          <a:bodyPr wrap="square" rtlCol="0">
            <a:spAutoFit/>
          </a:bodyPr>
          <a:lstStyle/>
          <a:p>
            <a:r>
              <a:rPr lang="en-US" b="1" dirty="0" smtClean="0"/>
              <a:t>Stage 5 </a:t>
            </a:r>
            <a:r>
              <a:rPr lang="en-US" dirty="0" smtClean="0"/>
              <a:t>- </a:t>
            </a:r>
            <a:r>
              <a:rPr lang="en-US" dirty="0" err="1" smtClean="0"/>
              <a:t>Tiwonge</a:t>
            </a:r>
            <a:r>
              <a:rPr lang="en-US" dirty="0" smtClean="0"/>
              <a:t> at age 17 about to graduate  high school and dreaming of being famous like her idols </a:t>
            </a:r>
            <a:r>
              <a:rPr lang="en-US" dirty="0" err="1" smtClean="0"/>
              <a:t>Beyonce</a:t>
            </a:r>
            <a:r>
              <a:rPr lang="en-US" dirty="0" smtClean="0"/>
              <a:t>, </a:t>
            </a:r>
            <a:r>
              <a:rPr lang="en-US" dirty="0" err="1" smtClean="0"/>
              <a:t>Rihanna</a:t>
            </a:r>
            <a:r>
              <a:rPr lang="en-US" dirty="0" smtClean="0"/>
              <a:t> &amp; Megan Good</a:t>
            </a:r>
            <a:endParaRPr lang="en-US" dirty="0"/>
          </a:p>
        </p:txBody>
      </p:sp>
      <p:pic>
        <p:nvPicPr>
          <p:cNvPr id="14" name="Picture 13"/>
          <p:cNvPicPr>
            <a:picLocks noChangeAspect="1"/>
          </p:cNvPicPr>
          <p:nvPr/>
        </p:nvPicPr>
        <p:blipFill>
          <a:blip r:embed="rId5"/>
          <a:stretch>
            <a:fillRect/>
          </a:stretch>
        </p:blipFill>
        <p:spPr>
          <a:xfrm>
            <a:off x="6819900" y="2133600"/>
            <a:ext cx="2324100" cy="3492500"/>
          </a:xfrm>
          <a:prstGeom prst="rect">
            <a:avLst/>
          </a:prstGeom>
        </p:spPr>
      </p:pic>
      <p:pic>
        <p:nvPicPr>
          <p:cNvPr id="15" name="Picture 14"/>
          <p:cNvPicPr>
            <a:picLocks noChangeAspect="1"/>
          </p:cNvPicPr>
          <p:nvPr/>
        </p:nvPicPr>
        <p:blipFill>
          <a:blip r:embed="rId6"/>
          <a:stretch>
            <a:fillRect/>
          </a:stretch>
        </p:blipFill>
        <p:spPr>
          <a:xfrm>
            <a:off x="4800600" y="8467"/>
            <a:ext cx="1842149" cy="2743200"/>
          </a:xfrm>
          <a:prstGeom prst="rect">
            <a:avLst/>
          </a:prstGeom>
        </p:spPr>
      </p:pic>
    </p:spTree>
    <p:extLst>
      <p:ext uri="{BB962C8B-B14F-4D97-AF65-F5344CB8AC3E}">
        <p14:creationId xmlns:p14="http://schemas.microsoft.com/office/powerpoint/2010/main" val="3748397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638800" y="1981200"/>
            <a:ext cx="2895600" cy="2895600"/>
          </a:xfrm>
          <a:prstGeom prst="rect">
            <a:avLst/>
          </a:prstGeom>
        </p:spPr>
      </p:pic>
      <p:pic>
        <p:nvPicPr>
          <p:cNvPr id="7" name="Picture 6"/>
          <p:cNvPicPr>
            <a:picLocks noChangeAspect="1"/>
          </p:cNvPicPr>
          <p:nvPr/>
        </p:nvPicPr>
        <p:blipFill>
          <a:blip r:embed="rId3"/>
          <a:stretch>
            <a:fillRect/>
          </a:stretch>
        </p:blipFill>
        <p:spPr>
          <a:xfrm>
            <a:off x="152400" y="25400"/>
            <a:ext cx="2032000" cy="2032000"/>
          </a:xfrm>
          <a:prstGeom prst="rect">
            <a:avLst/>
          </a:prstGeom>
        </p:spPr>
      </p:pic>
      <p:sp>
        <p:nvSpPr>
          <p:cNvPr id="9" name="TextBox 8"/>
          <p:cNvSpPr txBox="1"/>
          <p:nvPr/>
        </p:nvSpPr>
        <p:spPr>
          <a:xfrm>
            <a:off x="2590800" y="5029200"/>
            <a:ext cx="4572000" cy="646331"/>
          </a:xfrm>
          <a:prstGeom prst="rect">
            <a:avLst/>
          </a:prstGeom>
          <a:noFill/>
        </p:spPr>
        <p:txBody>
          <a:bodyPr wrap="square" rtlCol="0">
            <a:spAutoFit/>
          </a:bodyPr>
          <a:lstStyle/>
          <a:p>
            <a:r>
              <a:rPr lang="en-US" b="1" dirty="0" smtClean="0"/>
              <a:t>Stage 6 </a:t>
            </a:r>
            <a:r>
              <a:rPr lang="en-US" dirty="0" smtClean="0"/>
              <a:t>– </a:t>
            </a:r>
            <a:r>
              <a:rPr lang="en-US" dirty="0" err="1" smtClean="0"/>
              <a:t>Tiwonge</a:t>
            </a:r>
            <a:r>
              <a:rPr lang="en-US" dirty="0" smtClean="0"/>
              <a:t>  is in  University age 19 – 21 and well, she is “ famous” alright !!</a:t>
            </a:r>
            <a:endParaRPr lang="en-US" dirty="0"/>
          </a:p>
        </p:txBody>
      </p:sp>
      <p:pic>
        <p:nvPicPr>
          <p:cNvPr id="13" name="Picture 12"/>
          <p:cNvPicPr>
            <a:picLocks noChangeAspect="1"/>
          </p:cNvPicPr>
          <p:nvPr/>
        </p:nvPicPr>
        <p:blipFill>
          <a:blip r:embed="rId4"/>
          <a:stretch>
            <a:fillRect/>
          </a:stretch>
        </p:blipFill>
        <p:spPr>
          <a:xfrm>
            <a:off x="7010400" y="0"/>
            <a:ext cx="1600200" cy="1962554"/>
          </a:xfrm>
          <a:prstGeom prst="rect">
            <a:avLst/>
          </a:prstGeom>
        </p:spPr>
      </p:pic>
      <p:pic>
        <p:nvPicPr>
          <p:cNvPr id="18" name="Picture 17"/>
          <p:cNvPicPr>
            <a:picLocks noChangeAspect="1"/>
          </p:cNvPicPr>
          <p:nvPr/>
        </p:nvPicPr>
        <p:blipFill>
          <a:blip r:embed="rId5"/>
          <a:stretch>
            <a:fillRect/>
          </a:stretch>
        </p:blipFill>
        <p:spPr>
          <a:xfrm>
            <a:off x="5257800" y="228600"/>
            <a:ext cx="1447800" cy="1654628"/>
          </a:xfrm>
          <a:prstGeom prst="rect">
            <a:avLst/>
          </a:prstGeom>
        </p:spPr>
      </p:pic>
      <p:pic>
        <p:nvPicPr>
          <p:cNvPr id="19" name="Picture 18"/>
          <p:cNvPicPr>
            <a:picLocks noChangeAspect="1"/>
          </p:cNvPicPr>
          <p:nvPr/>
        </p:nvPicPr>
        <p:blipFill>
          <a:blip r:embed="rId6"/>
          <a:stretch>
            <a:fillRect/>
          </a:stretch>
        </p:blipFill>
        <p:spPr>
          <a:xfrm>
            <a:off x="2590800" y="228600"/>
            <a:ext cx="2404672" cy="1600200"/>
          </a:xfrm>
          <a:prstGeom prst="rect">
            <a:avLst/>
          </a:prstGeom>
        </p:spPr>
      </p:pic>
      <p:pic>
        <p:nvPicPr>
          <p:cNvPr id="23" name="Picture 22"/>
          <p:cNvPicPr>
            <a:picLocks noChangeAspect="1"/>
          </p:cNvPicPr>
          <p:nvPr/>
        </p:nvPicPr>
        <p:blipFill>
          <a:blip r:embed="rId7"/>
          <a:stretch>
            <a:fillRect/>
          </a:stretch>
        </p:blipFill>
        <p:spPr>
          <a:xfrm>
            <a:off x="2971800" y="2133600"/>
            <a:ext cx="2209800" cy="2525486"/>
          </a:xfrm>
          <a:prstGeom prst="rect">
            <a:avLst/>
          </a:prstGeom>
        </p:spPr>
      </p:pic>
      <p:pic>
        <p:nvPicPr>
          <p:cNvPr id="24" name="Picture 23"/>
          <p:cNvPicPr>
            <a:picLocks noChangeAspect="1"/>
          </p:cNvPicPr>
          <p:nvPr/>
        </p:nvPicPr>
        <p:blipFill>
          <a:blip r:embed="rId8"/>
          <a:stretch>
            <a:fillRect/>
          </a:stretch>
        </p:blipFill>
        <p:spPr>
          <a:xfrm>
            <a:off x="228600" y="2209800"/>
            <a:ext cx="2362200" cy="2458835"/>
          </a:xfrm>
          <a:prstGeom prst="rect">
            <a:avLst/>
          </a:prstGeom>
        </p:spPr>
      </p:pic>
    </p:spTree>
    <p:extLst>
      <p:ext uri="{BB962C8B-B14F-4D97-AF65-F5344CB8AC3E}">
        <p14:creationId xmlns:p14="http://schemas.microsoft.com/office/powerpoint/2010/main" val="42876969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543800" cy="1143000"/>
          </a:xfrm>
        </p:spPr>
        <p:txBody>
          <a:bodyPr>
            <a:normAutofit fontScale="90000"/>
          </a:bodyPr>
          <a:lstStyle/>
          <a:p>
            <a:r>
              <a:rPr lang="en-US" dirty="0" smtClean="0"/>
              <a:t>Discuss &amp; answer the following questions:</a:t>
            </a:r>
            <a:endParaRPr lang="en-US" dirty="0"/>
          </a:p>
        </p:txBody>
      </p:sp>
      <p:sp>
        <p:nvSpPr>
          <p:cNvPr id="3" name="TextBox 2"/>
          <p:cNvSpPr txBox="1"/>
          <p:nvPr/>
        </p:nvSpPr>
        <p:spPr>
          <a:xfrm>
            <a:off x="2743200" y="838200"/>
            <a:ext cx="5926667" cy="4247317"/>
          </a:xfrm>
          <a:prstGeom prst="rect">
            <a:avLst/>
          </a:prstGeom>
          <a:noFill/>
        </p:spPr>
        <p:txBody>
          <a:bodyPr wrap="square" rtlCol="0">
            <a:spAutoFit/>
          </a:bodyPr>
          <a:lstStyle/>
          <a:p>
            <a:pPr marL="342900" indent="-342900">
              <a:buFont typeface="+mj-ea"/>
              <a:buAutoNum type="circleNumDbPlain"/>
            </a:pPr>
            <a:r>
              <a:rPr lang="en-US" dirty="0" smtClean="0"/>
              <a:t>What kind of issues has </a:t>
            </a:r>
            <a:r>
              <a:rPr lang="en-US" dirty="0" err="1" smtClean="0"/>
              <a:t>Tiwonge</a:t>
            </a:r>
            <a:r>
              <a:rPr lang="en-US" dirty="0" smtClean="0"/>
              <a:t> gone through so far – body image issues , self esteem issues or both ?</a:t>
            </a:r>
          </a:p>
          <a:p>
            <a:pPr marL="342900" indent="-342900">
              <a:buFont typeface="+mj-ea"/>
              <a:buAutoNum type="circleNumDbPlain"/>
            </a:pPr>
            <a:endParaRPr lang="en-US" dirty="0"/>
          </a:p>
          <a:p>
            <a:pPr marL="342900" indent="-342900">
              <a:buFont typeface="+mj-ea"/>
              <a:buAutoNum type="circleNumDbPlain"/>
            </a:pPr>
            <a:r>
              <a:rPr lang="en-US" dirty="0" smtClean="0"/>
              <a:t>Is she still going through these issues now that she is in college ? Give a reason to support your answer.</a:t>
            </a:r>
          </a:p>
          <a:p>
            <a:pPr marL="342900" indent="-342900">
              <a:buFont typeface="+mj-ea"/>
              <a:buAutoNum type="circleNumDbPlain"/>
            </a:pPr>
            <a:endParaRPr lang="en-US" dirty="0"/>
          </a:p>
          <a:p>
            <a:pPr marL="342900" indent="-342900">
              <a:buFont typeface="+mj-ea"/>
              <a:buAutoNum type="circleNumDbPlain"/>
            </a:pPr>
            <a:r>
              <a:rPr lang="en-US" dirty="0" smtClean="0"/>
              <a:t>At which stage did these issues begin? Make an argument to support your answer.</a:t>
            </a:r>
          </a:p>
          <a:p>
            <a:pPr marL="342900" indent="-342900">
              <a:buFont typeface="+mj-ea"/>
              <a:buAutoNum type="circleNumDbPlain"/>
            </a:pPr>
            <a:endParaRPr lang="en-US" dirty="0"/>
          </a:p>
          <a:p>
            <a:pPr marL="342900" indent="-342900">
              <a:buFont typeface="+mj-ea"/>
              <a:buAutoNum type="circleNumDbPlain"/>
            </a:pPr>
            <a:r>
              <a:rPr lang="en-US" dirty="0" smtClean="0"/>
              <a:t>At which stage would counseling be most effective to help </a:t>
            </a:r>
            <a:r>
              <a:rPr lang="en-US" dirty="0" err="1" smtClean="0"/>
              <a:t>Tiwonge</a:t>
            </a:r>
            <a:r>
              <a:rPr lang="en-US" dirty="0" smtClean="0"/>
              <a:t>? Explain how counseling would help </a:t>
            </a:r>
            <a:r>
              <a:rPr lang="en-US" dirty="0" err="1" smtClean="0"/>
              <a:t>Tiwonge</a:t>
            </a:r>
            <a:r>
              <a:rPr lang="en-US" dirty="0" smtClean="0"/>
              <a:t>.</a:t>
            </a:r>
          </a:p>
          <a:p>
            <a:pPr marL="342900" indent="-342900">
              <a:buFont typeface="+mj-ea"/>
              <a:buAutoNum type="circleNumDbPlain"/>
            </a:pPr>
            <a:endParaRPr lang="en-US" dirty="0"/>
          </a:p>
          <a:p>
            <a:pPr marL="342900" indent="-342900">
              <a:buFont typeface="+mj-ea"/>
              <a:buAutoNum type="circleNumDbPlain"/>
            </a:pPr>
            <a:r>
              <a:rPr lang="en-US" dirty="0" smtClean="0"/>
              <a:t>If you were Tiwonge’s mother , is there anything you would have done differently or did she do the best that any mother can do?</a:t>
            </a:r>
            <a:endParaRPr lang="en-US" dirty="0"/>
          </a:p>
        </p:txBody>
      </p:sp>
    </p:spTree>
    <p:extLst>
      <p:ext uri="{BB962C8B-B14F-4D97-AF65-F5344CB8AC3E}">
        <p14:creationId xmlns:p14="http://schemas.microsoft.com/office/powerpoint/2010/main" val="924887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6553200" cy="1752600"/>
          </a:xfrm>
        </p:spPr>
        <p:txBody>
          <a:bodyPr>
            <a:normAutofit fontScale="90000"/>
          </a:bodyPr>
          <a:lstStyle/>
          <a:p>
            <a:r>
              <a:rPr lang="en-US" dirty="0" smtClean="0"/>
              <a:t/>
            </a:r>
            <a:br>
              <a:rPr lang="en-US" dirty="0" smtClean="0"/>
            </a:br>
            <a:r>
              <a:rPr lang="en-US" dirty="0"/>
              <a:t/>
            </a:r>
            <a:br>
              <a:rPr lang="en-US" dirty="0"/>
            </a:br>
            <a:r>
              <a:rPr lang="en-US" dirty="0" smtClean="0"/>
              <a:t>Consult the handouts you have been given and respond to the above questions.</a:t>
            </a:r>
            <a:br>
              <a:rPr lang="en-US" dirty="0" smtClean="0"/>
            </a:br>
            <a:r>
              <a:rPr lang="en-US" dirty="0"/>
              <a:t/>
            </a:r>
            <a:br>
              <a:rPr lang="en-US" dirty="0"/>
            </a:br>
            <a:endParaRPr lang="en-US" i="1" dirty="0"/>
          </a:p>
        </p:txBody>
      </p:sp>
      <p:sp>
        <p:nvSpPr>
          <p:cNvPr id="3" name="TextBox 2"/>
          <p:cNvSpPr txBox="1"/>
          <p:nvPr/>
        </p:nvSpPr>
        <p:spPr>
          <a:xfrm>
            <a:off x="4724400" y="3200400"/>
            <a:ext cx="4258733" cy="1384995"/>
          </a:xfrm>
          <a:prstGeom prst="rect">
            <a:avLst/>
          </a:prstGeom>
          <a:noFill/>
        </p:spPr>
        <p:txBody>
          <a:bodyPr wrap="square" rtlCol="0">
            <a:spAutoFit/>
          </a:bodyPr>
          <a:lstStyle/>
          <a:p>
            <a:r>
              <a:rPr lang="en-US" sz="2800" i="1" dirty="0"/>
              <a:t>10 mins discussion  and 10 mins giving feedback from your discussions.</a:t>
            </a:r>
            <a:endParaRPr lang="en-US" sz="2800" dirty="0"/>
          </a:p>
        </p:txBody>
      </p:sp>
    </p:spTree>
    <p:extLst>
      <p:ext uri="{BB962C8B-B14F-4D97-AF65-F5344CB8AC3E}">
        <p14:creationId xmlns:p14="http://schemas.microsoft.com/office/powerpoint/2010/main" val="4003877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010400" cy="1143000"/>
          </a:xfrm>
        </p:spPr>
        <p:txBody>
          <a:bodyPr>
            <a:normAutofit fontScale="90000"/>
          </a:bodyPr>
          <a:lstStyle/>
          <a:p>
            <a:r>
              <a:rPr lang="en-US" dirty="0" smtClean="0"/>
              <a:t>Now let’s open the floor to a session on sharing &amp; caring.</a:t>
            </a:r>
            <a:endParaRPr lang="en-US" dirty="0"/>
          </a:p>
        </p:txBody>
      </p:sp>
      <p:sp>
        <p:nvSpPr>
          <p:cNvPr id="3" name="TextBox 2"/>
          <p:cNvSpPr txBox="1"/>
          <p:nvPr/>
        </p:nvSpPr>
        <p:spPr>
          <a:xfrm>
            <a:off x="2590800" y="2286000"/>
            <a:ext cx="5105400" cy="1569660"/>
          </a:xfrm>
          <a:prstGeom prst="rect">
            <a:avLst/>
          </a:prstGeom>
          <a:noFill/>
        </p:spPr>
        <p:txBody>
          <a:bodyPr wrap="square" rtlCol="0">
            <a:spAutoFit/>
          </a:bodyPr>
          <a:lstStyle/>
          <a:p>
            <a:r>
              <a:rPr lang="en-US" sz="2400" dirty="0" smtClean="0"/>
              <a:t>Would anyone like to share some personal stories or professional experiences dealing with self esteem or body images issues ?</a:t>
            </a:r>
            <a:endParaRPr lang="en-US" sz="2400" dirty="0"/>
          </a:p>
        </p:txBody>
      </p:sp>
      <p:sp>
        <p:nvSpPr>
          <p:cNvPr id="4" name="TextBox 3"/>
          <p:cNvSpPr txBox="1"/>
          <p:nvPr/>
        </p:nvSpPr>
        <p:spPr>
          <a:xfrm>
            <a:off x="3429000" y="4953000"/>
            <a:ext cx="2362200" cy="369332"/>
          </a:xfrm>
          <a:prstGeom prst="rect">
            <a:avLst/>
          </a:prstGeom>
          <a:noFill/>
        </p:spPr>
        <p:txBody>
          <a:bodyPr wrap="square" rtlCol="0">
            <a:spAutoFit/>
          </a:bodyPr>
          <a:lstStyle/>
          <a:p>
            <a:r>
              <a:rPr lang="en-US" u="sng" dirty="0" smtClean="0"/>
              <a:t>15 minute session</a:t>
            </a:r>
            <a:endParaRPr lang="en-US" u="sng" dirty="0"/>
          </a:p>
        </p:txBody>
      </p:sp>
    </p:spTree>
    <p:extLst>
      <p:ext uri="{BB962C8B-B14F-4D97-AF65-F5344CB8AC3E}">
        <p14:creationId xmlns:p14="http://schemas.microsoft.com/office/powerpoint/2010/main" val="3765196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52600" y="2514600"/>
            <a:ext cx="6934200" cy="2308324"/>
          </a:xfrm>
          <a:prstGeom prst="rect">
            <a:avLst/>
          </a:prstGeom>
        </p:spPr>
        <p:txBody>
          <a:bodyPr wrap="square">
            <a:spAutoFit/>
          </a:bodyPr>
          <a:lstStyle/>
          <a:p>
            <a:r>
              <a:rPr lang="en-US" u="sng" dirty="0">
                <a:hlinkClick r:id="rId2"/>
              </a:rPr>
              <a:t>http://centerforparentingeducation.org/library-of-articles/riding-the-waves-of-the-teen-years/riding-the-waves-of-the-teen-years-part-ii-understanding-your-adolescent/</a:t>
            </a:r>
            <a:endParaRPr lang="en-US" dirty="0"/>
          </a:p>
          <a:p>
            <a:r>
              <a:rPr lang="en-US" dirty="0"/>
              <a:t> </a:t>
            </a:r>
          </a:p>
          <a:p>
            <a:r>
              <a:rPr lang="en-US" u="sng" dirty="0">
                <a:hlinkClick r:id="rId3"/>
              </a:rPr>
              <a:t>http://www.preservearticles.com/2011082611910/what-are-the-general-characteristics-of-adolescence-amoung-students.html</a:t>
            </a:r>
            <a:endParaRPr lang="en-US" dirty="0"/>
          </a:p>
          <a:p>
            <a:r>
              <a:rPr lang="en-US" dirty="0"/>
              <a:t>  </a:t>
            </a:r>
          </a:p>
          <a:p>
            <a:r>
              <a:rPr lang="en-US" u="sng" dirty="0">
                <a:hlinkClick r:id="rId4"/>
              </a:rPr>
              <a:t>http://www.mirror-mirror.org/the-media-and-body-image.htm</a:t>
            </a:r>
            <a:endParaRPr lang="en-US" dirty="0"/>
          </a:p>
        </p:txBody>
      </p:sp>
      <p:sp>
        <p:nvSpPr>
          <p:cNvPr id="4" name="Title 3"/>
          <p:cNvSpPr>
            <a:spLocks noGrp="1"/>
          </p:cNvSpPr>
          <p:nvPr>
            <p:ph type="title"/>
          </p:nvPr>
        </p:nvSpPr>
        <p:spPr>
          <a:xfrm>
            <a:off x="1143000" y="1219200"/>
            <a:ext cx="7010400" cy="1143000"/>
          </a:xfrm>
        </p:spPr>
        <p:txBody>
          <a:bodyPr/>
          <a:lstStyle/>
          <a:p>
            <a:r>
              <a:rPr lang="en-US" dirty="0" smtClean="0"/>
              <a:t>Reference Links:</a:t>
            </a:r>
            <a:endParaRPr lang="en-US" dirty="0"/>
          </a:p>
        </p:txBody>
      </p:sp>
    </p:spTree>
    <p:extLst>
      <p:ext uri="{BB962C8B-B14F-4D97-AF65-F5344CB8AC3E}">
        <p14:creationId xmlns:p14="http://schemas.microsoft.com/office/powerpoint/2010/main" val="2006157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219200" y="990600"/>
            <a:ext cx="7010400" cy="2819400"/>
          </a:xfrm>
        </p:spPr>
        <p:txBody>
          <a:bodyPr>
            <a:normAutofit fontScale="90000"/>
          </a:bodyPr>
          <a:lstStyle/>
          <a:p>
            <a:pPr algn="ctr"/>
            <a:r>
              <a:rPr lang="en-US" sz="4000" dirty="0" smtClean="0"/>
              <a:t/>
            </a:r>
            <a:br>
              <a:rPr lang="en-US" sz="4000" dirty="0" smtClean="0"/>
            </a:br>
            <a:r>
              <a:rPr lang="en-US" sz="4000" dirty="0"/>
              <a:t/>
            </a:r>
            <a:br>
              <a:rPr lang="en-US" sz="4000" dirty="0"/>
            </a:br>
            <a:r>
              <a:rPr lang="en-US" sz="4000" dirty="0" smtClean="0"/>
              <a:t/>
            </a:r>
            <a:br>
              <a:rPr lang="en-US" sz="4000" dirty="0" smtClean="0"/>
            </a:br>
            <a:r>
              <a:rPr lang="en-US" sz="4000" dirty="0"/>
              <a:t/>
            </a:r>
            <a:br>
              <a:rPr lang="en-US" sz="4000" dirty="0"/>
            </a:br>
            <a:r>
              <a:rPr lang="en-US" sz="4000" dirty="0" smtClean="0"/>
              <a:t>Thank you for a wonderful discussion . </a:t>
            </a:r>
            <a:br>
              <a:rPr lang="en-US" sz="4000" dirty="0" smtClean="0"/>
            </a:br>
            <a:r>
              <a:rPr lang="en-US" sz="4000" dirty="0" smtClean="0"/>
              <a:t>Till next time, let’s all have a healthy body image always.</a:t>
            </a:r>
            <a:r>
              <a:rPr lang="en-US" dirty="0" smtClean="0"/>
              <a:t/>
            </a:r>
            <a:br>
              <a:rPr lang="en-US" dirty="0" smtClean="0"/>
            </a:br>
            <a:r>
              <a:rPr lang="en-US" dirty="0" smtClean="0"/>
              <a:t/>
            </a:r>
            <a:br>
              <a:rPr lang="en-US" dirty="0" smtClean="0"/>
            </a:br>
            <a:r>
              <a:rPr lang="en-US" dirty="0" smtClean="0"/>
              <a:t/>
            </a:r>
            <a:br>
              <a:rPr lang="en-US" dirty="0" smtClean="0"/>
            </a:br>
            <a:r>
              <a:rPr lang="en-US" u="sng" dirty="0" smtClean="0"/>
              <a:t>The End.</a:t>
            </a:r>
            <a:r>
              <a:rPr lang="en-US" dirty="0" smtClean="0"/>
              <a:t/>
            </a:r>
            <a:br>
              <a:rPr lang="en-US" dirty="0" smtClean="0"/>
            </a:br>
            <a:endParaRPr lang="en-US" sz="4000" dirty="0"/>
          </a:p>
        </p:txBody>
      </p:sp>
    </p:spTree>
    <p:extLst>
      <p:ext uri="{BB962C8B-B14F-4D97-AF65-F5344CB8AC3E}">
        <p14:creationId xmlns:p14="http://schemas.microsoft.com/office/powerpoint/2010/main" val="774422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
</p:tagLst>
</file>

<file path=ppt/tags/tag2.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3.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heme/theme1.xml><?xml version="1.0" encoding="utf-8"?>
<a:theme xmlns:a="http://schemas.openxmlformats.org/drawingml/2006/main" name="Introducing PowerPoint 2011">
  <a:themeElements>
    <a:clrScheme name="Fresh">
      <a:dk1>
        <a:srgbClr val="262626"/>
      </a:dk1>
      <a:lt1>
        <a:sysClr val="window" lastClr="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Introducing PowerPoint 2011.potx</Template>
  <TotalTime>0</TotalTime>
  <Words>899</Words>
  <Application>Microsoft Macintosh PowerPoint</Application>
  <PresentationFormat>On-screen Show (4:3)</PresentationFormat>
  <Paragraphs>151</Paragraphs>
  <Slides>28</Slides>
  <Notes>16</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Introducing PowerPoint 2011</vt:lpstr>
      <vt:lpstr>   HELPING ADOLESCENTS COPE WITH THE IMPACT OF THE MEDIA ON THEIR BODY IMAGE &amp; SELF ESTEEM                     </vt:lpstr>
      <vt:lpstr>PowerPoint Presentation</vt:lpstr>
      <vt:lpstr>So what do we mean by MEDIA ?</vt:lpstr>
      <vt:lpstr>Media :</vt:lpstr>
      <vt:lpstr>And what is SELF ESTEEM?</vt:lpstr>
      <vt:lpstr>SELF ESTEEM:</vt:lpstr>
      <vt:lpstr>And what is BODY IMAGE?</vt:lpstr>
      <vt:lpstr> BODY IMAGE:</vt:lpstr>
      <vt:lpstr>How do you know if you have a   Healthy or an Unhealthy Body Image ?</vt:lpstr>
      <vt:lpstr>Healthy Body Image :</vt:lpstr>
      <vt:lpstr>Unhealthy Body Image :</vt:lpstr>
      <vt:lpstr>And who are the ADOLESCENTS ?</vt:lpstr>
      <vt:lpstr>ADOLESCENTS :</vt:lpstr>
      <vt:lpstr>Characteristics of Adolescents:</vt:lpstr>
      <vt:lpstr>More characteristics of Adolescents:</vt:lpstr>
      <vt:lpstr>Group Discussion Exercise!!</vt:lpstr>
      <vt:lpstr>Analyze the case example below and answer the questions that follow:</vt:lpstr>
      <vt:lpstr>PowerPoint Presentation</vt:lpstr>
      <vt:lpstr>PowerPoint Presentation</vt:lpstr>
      <vt:lpstr>PowerPoint Presentation</vt:lpstr>
      <vt:lpstr>PowerPoint Presentation</vt:lpstr>
      <vt:lpstr>PowerPoint Presentation</vt:lpstr>
      <vt:lpstr>PowerPoint Presentation</vt:lpstr>
      <vt:lpstr>Discuss &amp; answer the following questions:</vt:lpstr>
      <vt:lpstr>  Consult the handouts you have been given and respond to the above questions.  </vt:lpstr>
      <vt:lpstr>Now let’s open the floor to a session on sharing &amp; caring.</vt:lpstr>
      <vt:lpstr>Reference Links:</vt:lpstr>
      <vt:lpstr>    Thank you for a wonderful discussion .  Till next time, let’s all have a healthy body image always.   The End. </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2010-05-03T20:57:59Z</dcterms:created>
  <dcterms:modified xsi:type="dcterms:W3CDTF">2017-07-09T20:11:03Z</dcterms:modified>
</cp:coreProperties>
</file>